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61" r:id="rId3"/>
    <p:sldId id="263" r:id="rId4"/>
    <p:sldId id="266" r:id="rId5"/>
    <p:sldId id="277" r:id="rId6"/>
    <p:sldId id="275" r:id="rId7"/>
    <p:sldId id="267" r:id="rId8"/>
    <p:sldId id="268" r:id="rId9"/>
    <p:sldId id="276" r:id="rId10"/>
    <p:sldId id="278" r:id="rId11"/>
    <p:sldId id="269" r:id="rId12"/>
    <p:sldId id="279" r:id="rId13"/>
    <p:sldId id="280" r:id="rId14"/>
    <p:sldId id="272" r:id="rId15"/>
    <p:sldId id="262" r:id="rId16"/>
    <p:sldId id="260" r:id="rId17"/>
  </p:sldIdLst>
  <p:sldSz cx="9144000" cy="6858000" type="screen4x3"/>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474"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800" y="2130425"/>
            <a:ext cx="7772400" cy="1470025"/>
          </a:xfrm>
        </p:spPr>
        <p:txBody>
          <a:bodyPr/>
          <a:lstStyle/>
          <a:p>
            <a:r>
              <a:rPr lang="hu-HU"/>
              <a:t>Mintacím szerkesztése</a:t>
            </a:r>
          </a:p>
        </p:txBody>
      </p:sp>
      <p:sp>
        <p:nvSpPr>
          <p:cNvPr id="3" name="Alcím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a:t>Alcím mintájának szerkesztése</a:t>
            </a:r>
          </a:p>
        </p:txBody>
      </p:sp>
      <p:sp>
        <p:nvSpPr>
          <p:cNvPr id="4" name="Dátum helye 3"/>
          <p:cNvSpPr>
            <a:spLocks noGrp="1"/>
          </p:cNvSpPr>
          <p:nvPr>
            <p:ph type="dt" sz="half" idx="10"/>
          </p:nvPr>
        </p:nvSpPr>
        <p:spPr/>
        <p:txBody>
          <a:bodyPr/>
          <a:lstStyle/>
          <a:p>
            <a:fld id="{69B3429E-D371-46DB-82DF-8D7EA7EB31ED}" type="datetimeFigureOut">
              <a:rPr lang="hu-HU" smtClean="0"/>
              <a:pPr/>
              <a:t>2026. 09. 18.</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0BE6A46D-16CB-4FA0-BCC3-92B3D33BEB42}" type="slidenum">
              <a:rPr lang="hu-HU" smtClean="0"/>
              <a:pPr/>
              <a:t>‹#›</a:t>
            </a:fld>
            <a:endParaRPr lang="hu-H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Tartalom helye 2"/>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10"/>
          </p:nvPr>
        </p:nvSpPr>
        <p:spPr/>
        <p:txBody>
          <a:bodyPr/>
          <a:lstStyle/>
          <a:p>
            <a:fld id="{69B3429E-D371-46DB-82DF-8D7EA7EB31ED}" type="datetimeFigureOut">
              <a:rPr lang="hu-HU" smtClean="0"/>
              <a:pPr/>
              <a:t>2026. 09. 18.</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0BE6A46D-16CB-4FA0-BCC3-92B3D33BEB42}" type="slidenum">
              <a:rPr lang="hu-HU" smtClean="0"/>
              <a:pPr/>
              <a:t>‹#›</a:t>
            </a:fld>
            <a:endParaRPr lang="hu-H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a:t>Mintacím szerkesztése</a:t>
            </a:r>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átum helye 3"/>
          <p:cNvSpPr>
            <a:spLocks noGrp="1"/>
          </p:cNvSpPr>
          <p:nvPr>
            <p:ph type="dt" sz="half" idx="10"/>
          </p:nvPr>
        </p:nvSpPr>
        <p:spPr/>
        <p:txBody>
          <a:bodyPr/>
          <a:lstStyle/>
          <a:p>
            <a:fld id="{69B3429E-D371-46DB-82DF-8D7EA7EB31ED}" type="datetimeFigureOut">
              <a:rPr lang="hu-HU" smtClean="0"/>
              <a:pPr/>
              <a:t>2026. 09. 18.</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0BE6A46D-16CB-4FA0-BCC3-92B3D33BEB42}" type="slidenum">
              <a:rPr lang="hu-HU" smtClean="0"/>
              <a:pPr/>
              <a:t>‹#›</a:t>
            </a:fld>
            <a:endParaRPr lang="hu-H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Tartalom hely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Tartalom hely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Dátum helye 4"/>
          <p:cNvSpPr>
            <a:spLocks noGrp="1"/>
          </p:cNvSpPr>
          <p:nvPr>
            <p:ph type="dt" sz="half" idx="10"/>
          </p:nvPr>
        </p:nvSpPr>
        <p:spPr/>
        <p:txBody>
          <a:bodyPr/>
          <a:lstStyle/>
          <a:p>
            <a:fld id="{69B3429E-D371-46DB-82DF-8D7EA7EB31ED}" type="datetimeFigureOut">
              <a:rPr lang="hu-HU" smtClean="0"/>
              <a:pPr/>
              <a:t>2026. 09. 18.</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0BE6A46D-16CB-4FA0-BCC3-92B3D33BEB42}" type="slidenum">
              <a:rPr lang="hu-HU" smtClean="0"/>
              <a:pPr/>
              <a:t>‹#›</a:t>
            </a:fld>
            <a:endParaRPr lang="hu-H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a:lvl1pPr>
          </a:lstStyle>
          <a:p>
            <a:r>
              <a:rPr lang="hu-HU"/>
              <a:t>Mintacím szerkesztése</a:t>
            </a:r>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Tartalom hely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7" name="Dátum helye 6"/>
          <p:cNvSpPr>
            <a:spLocks noGrp="1"/>
          </p:cNvSpPr>
          <p:nvPr>
            <p:ph type="dt" sz="half" idx="10"/>
          </p:nvPr>
        </p:nvSpPr>
        <p:spPr/>
        <p:txBody>
          <a:bodyPr/>
          <a:lstStyle/>
          <a:p>
            <a:fld id="{69B3429E-D371-46DB-82DF-8D7EA7EB31ED}" type="datetimeFigureOut">
              <a:rPr lang="hu-HU" smtClean="0"/>
              <a:pPr/>
              <a:t>2026. 09. 18.</a:t>
            </a:fld>
            <a:endParaRPr lang="hu-HU"/>
          </a:p>
        </p:txBody>
      </p:sp>
      <p:sp>
        <p:nvSpPr>
          <p:cNvPr id="8" name="Élőláb helye 7"/>
          <p:cNvSpPr>
            <a:spLocks noGrp="1"/>
          </p:cNvSpPr>
          <p:nvPr>
            <p:ph type="ftr" sz="quarter" idx="11"/>
          </p:nvPr>
        </p:nvSpPr>
        <p:spPr/>
        <p:txBody>
          <a:bodyPr/>
          <a:lstStyle/>
          <a:p>
            <a:endParaRPr lang="hu-HU"/>
          </a:p>
        </p:txBody>
      </p:sp>
      <p:sp>
        <p:nvSpPr>
          <p:cNvPr id="9" name="Dia számának helye 8"/>
          <p:cNvSpPr>
            <a:spLocks noGrp="1"/>
          </p:cNvSpPr>
          <p:nvPr>
            <p:ph type="sldNum" sz="quarter" idx="12"/>
          </p:nvPr>
        </p:nvSpPr>
        <p:spPr/>
        <p:txBody>
          <a:bodyPr/>
          <a:lstStyle/>
          <a:p>
            <a:fld id="{0BE6A46D-16CB-4FA0-BCC3-92B3D33BEB42}" type="slidenum">
              <a:rPr lang="hu-HU" smtClean="0"/>
              <a:pPr/>
              <a:t>‹#›</a:t>
            </a:fld>
            <a:endParaRPr lang="hu-H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Dátum helye 2"/>
          <p:cNvSpPr>
            <a:spLocks noGrp="1"/>
          </p:cNvSpPr>
          <p:nvPr>
            <p:ph type="dt" sz="half" idx="10"/>
          </p:nvPr>
        </p:nvSpPr>
        <p:spPr/>
        <p:txBody>
          <a:bodyPr/>
          <a:lstStyle/>
          <a:p>
            <a:fld id="{69B3429E-D371-46DB-82DF-8D7EA7EB31ED}" type="datetimeFigureOut">
              <a:rPr lang="hu-HU" smtClean="0"/>
              <a:pPr/>
              <a:t>2026. 09. 18.</a:t>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0BE6A46D-16CB-4FA0-BCC3-92B3D33BEB42}" type="slidenum">
              <a:rPr lang="hu-HU" smtClean="0"/>
              <a:pPr/>
              <a:t>‹#›</a:t>
            </a:fld>
            <a:endParaRPr lang="hu-H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69B3429E-D371-46DB-82DF-8D7EA7EB31ED}" type="datetimeFigureOut">
              <a:rPr lang="hu-HU" smtClean="0"/>
              <a:pPr/>
              <a:t>2026. 09. 18.</a:t>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0BE6A46D-16CB-4FA0-BCC3-92B3D33BEB42}" type="slidenum">
              <a:rPr lang="hu-HU" smtClean="0"/>
              <a:pPr/>
              <a:t>‹#›</a:t>
            </a:fld>
            <a:endParaRPr lang="hu-H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a:t>Mintacím szerkesztése</a:t>
            </a:r>
          </a:p>
        </p:txBody>
      </p:sp>
      <p:sp>
        <p:nvSpPr>
          <p:cNvPr id="3" name="Tartalom hely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Dátum helye 4"/>
          <p:cNvSpPr>
            <a:spLocks noGrp="1"/>
          </p:cNvSpPr>
          <p:nvPr>
            <p:ph type="dt" sz="half" idx="10"/>
          </p:nvPr>
        </p:nvSpPr>
        <p:spPr/>
        <p:txBody>
          <a:bodyPr/>
          <a:lstStyle/>
          <a:p>
            <a:fld id="{69B3429E-D371-46DB-82DF-8D7EA7EB31ED}" type="datetimeFigureOut">
              <a:rPr lang="hu-HU" smtClean="0"/>
              <a:pPr/>
              <a:t>2026. 09. 18.</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0BE6A46D-16CB-4FA0-BCC3-92B3D33BEB42}" type="slidenum">
              <a:rPr lang="hu-HU" smtClean="0"/>
              <a:pPr/>
              <a:t>‹#›</a:t>
            </a:fld>
            <a:endParaRPr lang="hu-H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a:t>Mintacím szerkesztése</a:t>
            </a:r>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Dátum helye 4"/>
          <p:cNvSpPr>
            <a:spLocks noGrp="1"/>
          </p:cNvSpPr>
          <p:nvPr>
            <p:ph type="dt" sz="half" idx="10"/>
          </p:nvPr>
        </p:nvSpPr>
        <p:spPr/>
        <p:txBody>
          <a:bodyPr/>
          <a:lstStyle/>
          <a:p>
            <a:fld id="{69B3429E-D371-46DB-82DF-8D7EA7EB31ED}" type="datetimeFigureOut">
              <a:rPr lang="hu-HU" smtClean="0"/>
              <a:pPr/>
              <a:t>2026. 09. 18.</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0BE6A46D-16CB-4FA0-BCC3-92B3D33BEB42}" type="slidenum">
              <a:rPr lang="hu-HU" smtClean="0"/>
              <a:pPr/>
              <a:t>‹#›</a:t>
            </a:fld>
            <a:endParaRPr lang="hu-H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Függőleges szöveg helye 2"/>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10"/>
          </p:nvPr>
        </p:nvSpPr>
        <p:spPr/>
        <p:txBody>
          <a:bodyPr/>
          <a:lstStyle/>
          <a:p>
            <a:fld id="{69B3429E-D371-46DB-82DF-8D7EA7EB31ED}" type="datetimeFigureOut">
              <a:rPr lang="hu-HU" smtClean="0"/>
              <a:pPr/>
              <a:t>2026. 09. 18.</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0BE6A46D-16CB-4FA0-BCC3-92B3D33BEB42}" type="slidenum">
              <a:rPr lang="hu-HU" smtClean="0"/>
              <a:pPr/>
              <a:t>‹#›</a:t>
            </a:fld>
            <a:endParaRPr lang="hu-H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274638"/>
            <a:ext cx="2057400" cy="5851525"/>
          </a:xfrm>
        </p:spPr>
        <p:txBody>
          <a:bodyPr vert="eaVert"/>
          <a:lstStyle/>
          <a:p>
            <a:r>
              <a:rPr lang="hu-HU"/>
              <a:t>Mintacím szerkesztése</a:t>
            </a:r>
          </a:p>
        </p:txBody>
      </p:sp>
      <p:sp>
        <p:nvSpPr>
          <p:cNvPr id="3" name="Függőleges szöveg helye 2"/>
          <p:cNvSpPr>
            <a:spLocks noGrp="1"/>
          </p:cNvSpPr>
          <p:nvPr>
            <p:ph type="body" orient="vert" idx="1"/>
          </p:nvPr>
        </p:nvSpPr>
        <p:spPr>
          <a:xfrm>
            <a:off x="457200" y="274638"/>
            <a:ext cx="6019800" cy="5851525"/>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10"/>
          </p:nvPr>
        </p:nvSpPr>
        <p:spPr/>
        <p:txBody>
          <a:bodyPr/>
          <a:lstStyle/>
          <a:p>
            <a:fld id="{69B3429E-D371-46DB-82DF-8D7EA7EB31ED}" type="datetimeFigureOut">
              <a:rPr lang="hu-HU" smtClean="0"/>
              <a:pPr/>
              <a:t>2026. 09. 18.</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0BE6A46D-16CB-4FA0-BCC3-92B3D33BEB42}" type="slidenum">
              <a:rPr lang="hu-HU" smtClean="0"/>
              <a:pPr/>
              <a:t>‹#›</a:t>
            </a:fld>
            <a:endParaRPr lang="hu-H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hu-HU"/>
              <a:t>Mintacím szerkesztése</a:t>
            </a:r>
          </a:p>
        </p:txBody>
      </p:sp>
      <p:sp>
        <p:nvSpPr>
          <p:cNvPr id="3" name="Szöveg hely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B3429E-D371-46DB-82DF-8D7EA7EB31ED}" type="datetimeFigureOut">
              <a:rPr lang="hu-HU" smtClean="0"/>
              <a:pPr/>
              <a:t>2026. 09. 18.</a:t>
            </a:fld>
            <a:endParaRPr lang="hu-HU"/>
          </a:p>
        </p:txBody>
      </p:sp>
      <p:sp>
        <p:nvSpPr>
          <p:cNvPr id="5" name="Élőláb hely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E6A46D-16CB-4FA0-BCC3-92B3D33BEB42}" type="slidenum">
              <a:rPr lang="hu-HU" smtClean="0"/>
              <a:pPr/>
              <a:t>‹#›</a:t>
            </a:fld>
            <a:endParaRPr lang="hu-H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ép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8680" y="0"/>
            <a:ext cx="12192000" cy="6858000"/>
          </a:xfrm>
          <a:prstGeom prst="rect">
            <a:avLst/>
          </a:prstGeom>
        </p:spPr>
      </p:pic>
    </p:spTree>
    <p:extLst>
      <p:ext uri="{BB962C8B-B14F-4D97-AF65-F5344CB8AC3E}">
        <p14:creationId xmlns:p14="http://schemas.microsoft.com/office/powerpoint/2010/main" val="828804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Szövegdoboz 1"/>
          <p:cNvSpPr txBox="1"/>
          <p:nvPr/>
        </p:nvSpPr>
        <p:spPr>
          <a:xfrm>
            <a:off x="2755071" y="836712"/>
            <a:ext cx="6209417" cy="3847207"/>
          </a:xfrm>
          <a:prstGeom prst="rect">
            <a:avLst/>
          </a:prstGeom>
          <a:noFill/>
        </p:spPr>
        <p:txBody>
          <a:bodyPr wrap="square" rtlCol="0">
            <a:spAutoFit/>
          </a:bodyPr>
          <a:lstStyle/>
          <a:p>
            <a:pPr algn="r"/>
            <a:r>
              <a:rPr lang="hu-HU" sz="4400" dirty="0" err="1">
                <a:solidFill>
                  <a:schemeClr val="bg2">
                    <a:lumMod val="50000"/>
                  </a:schemeClr>
                </a:solidFill>
                <a:latin typeface="Georgia" pitchFamily="18" charset="0"/>
              </a:rPr>
              <a:t>Mikrotoponimija</a:t>
            </a:r>
            <a:r>
              <a:rPr lang="hu-HU" sz="4400" dirty="0">
                <a:solidFill>
                  <a:schemeClr val="bg2">
                    <a:lumMod val="50000"/>
                  </a:schemeClr>
                </a:solidFill>
                <a:latin typeface="Georgia" pitchFamily="18" charset="0"/>
              </a:rPr>
              <a:t> i </a:t>
            </a:r>
            <a:r>
              <a:rPr lang="hu-HU" sz="4400" dirty="0" err="1">
                <a:solidFill>
                  <a:schemeClr val="bg2">
                    <a:lumMod val="50000"/>
                  </a:schemeClr>
                </a:solidFill>
                <a:latin typeface="Georgia" pitchFamily="18" charset="0"/>
              </a:rPr>
              <a:t>obiteljski</a:t>
            </a:r>
            <a:r>
              <a:rPr lang="hu-HU" sz="4400" dirty="0">
                <a:solidFill>
                  <a:schemeClr val="bg2">
                    <a:lumMod val="50000"/>
                  </a:schemeClr>
                </a:solidFill>
                <a:latin typeface="Georgia" pitchFamily="18" charset="0"/>
              </a:rPr>
              <a:t> </a:t>
            </a:r>
            <a:r>
              <a:rPr lang="hu-HU" sz="4400" dirty="0" err="1">
                <a:solidFill>
                  <a:schemeClr val="bg2">
                    <a:lumMod val="50000"/>
                  </a:schemeClr>
                </a:solidFill>
                <a:latin typeface="Georgia" pitchFamily="18" charset="0"/>
              </a:rPr>
              <a:t>nadimci</a:t>
            </a:r>
            <a:r>
              <a:rPr lang="hu-HU" sz="4400" dirty="0">
                <a:solidFill>
                  <a:schemeClr val="bg2">
                    <a:lumMod val="50000"/>
                  </a:schemeClr>
                </a:solidFill>
                <a:latin typeface="Georgia" pitchFamily="18" charset="0"/>
              </a:rPr>
              <a:t> u </a:t>
            </a:r>
            <a:r>
              <a:rPr lang="hu-HU" sz="4400" dirty="0" err="1">
                <a:solidFill>
                  <a:schemeClr val="bg2">
                    <a:lumMod val="50000"/>
                  </a:schemeClr>
                </a:solidFill>
                <a:latin typeface="Georgia" pitchFamily="18" charset="0"/>
              </a:rPr>
              <a:t>Bizonji</a:t>
            </a:r>
            <a:r>
              <a:rPr lang="hu-HU" sz="4400" dirty="0">
                <a:solidFill>
                  <a:schemeClr val="bg2">
                    <a:lumMod val="50000"/>
                  </a:schemeClr>
                </a:solidFill>
                <a:latin typeface="Georgia" pitchFamily="18" charset="0"/>
              </a:rPr>
              <a:t> u </a:t>
            </a:r>
            <a:r>
              <a:rPr lang="hu-HU" sz="4400" dirty="0" err="1">
                <a:solidFill>
                  <a:schemeClr val="bg2">
                    <a:lumMod val="50000"/>
                  </a:schemeClr>
                </a:solidFill>
                <a:latin typeface="Georgia" pitchFamily="18" charset="0"/>
              </a:rPr>
              <a:t>Mađarskoj</a:t>
            </a:r>
            <a:endParaRPr lang="hu-HU" sz="4400" dirty="0">
              <a:solidFill>
                <a:schemeClr val="bg2">
                  <a:lumMod val="50000"/>
                </a:schemeClr>
              </a:solidFill>
              <a:latin typeface="Georgia" pitchFamily="18" charset="0"/>
            </a:endParaRPr>
          </a:p>
          <a:p>
            <a:pPr algn="r"/>
            <a:endParaRPr lang="hu-HU" sz="2800" dirty="0">
              <a:solidFill>
                <a:schemeClr val="bg2">
                  <a:lumMod val="50000"/>
                </a:schemeClr>
              </a:solidFill>
              <a:latin typeface="Georgia" pitchFamily="18" charset="0"/>
            </a:endParaRPr>
          </a:p>
          <a:p>
            <a:pPr algn="r"/>
            <a:r>
              <a:rPr lang="hu-HU" sz="2800" dirty="0">
                <a:solidFill>
                  <a:schemeClr val="bg2">
                    <a:lumMod val="50000"/>
                  </a:schemeClr>
                </a:solidFill>
                <a:latin typeface="Georgia" pitchFamily="18" charset="0"/>
              </a:rPr>
              <a:t>Előd Dudás</a:t>
            </a:r>
          </a:p>
          <a:p>
            <a:pPr algn="r"/>
            <a:r>
              <a:rPr lang="hu-HU" sz="2800" dirty="0" err="1">
                <a:solidFill>
                  <a:schemeClr val="bg2">
                    <a:lumMod val="50000"/>
                  </a:schemeClr>
                </a:solidFill>
                <a:latin typeface="Georgia" pitchFamily="18" charset="0"/>
              </a:rPr>
              <a:t>Filozofski</a:t>
            </a:r>
            <a:r>
              <a:rPr lang="hu-HU" sz="2800" dirty="0">
                <a:solidFill>
                  <a:schemeClr val="bg2">
                    <a:lumMod val="50000"/>
                  </a:schemeClr>
                </a:solidFill>
                <a:latin typeface="Georgia" pitchFamily="18" charset="0"/>
              </a:rPr>
              <a:t> </a:t>
            </a:r>
            <a:r>
              <a:rPr lang="hu-HU" sz="2800" dirty="0" err="1">
                <a:solidFill>
                  <a:schemeClr val="bg2">
                    <a:lumMod val="50000"/>
                  </a:schemeClr>
                </a:solidFill>
                <a:latin typeface="Georgia" pitchFamily="18" charset="0"/>
              </a:rPr>
              <a:t>fakultet</a:t>
            </a:r>
            <a:r>
              <a:rPr lang="hu-HU" sz="2800" dirty="0">
                <a:solidFill>
                  <a:schemeClr val="bg2">
                    <a:lumMod val="50000"/>
                  </a:schemeClr>
                </a:solidFill>
                <a:latin typeface="Georgia" pitchFamily="18" charset="0"/>
              </a:rPr>
              <a:t> ELTE </a:t>
            </a:r>
            <a:r>
              <a:rPr lang="hu-HU" sz="2800" dirty="0" err="1">
                <a:solidFill>
                  <a:schemeClr val="bg2">
                    <a:lumMod val="50000"/>
                  </a:schemeClr>
                </a:solidFill>
                <a:latin typeface="Georgia" pitchFamily="18" charset="0"/>
              </a:rPr>
              <a:t>Budimpešta</a:t>
            </a:r>
            <a:r>
              <a:rPr lang="hu-HU" sz="2800" dirty="0">
                <a:solidFill>
                  <a:schemeClr val="bg2">
                    <a:lumMod val="50000"/>
                  </a:schemeClr>
                </a:solidFill>
                <a:latin typeface="Georgia" pitchFamily="18" charset="0"/>
              </a:rPr>
              <a:t> Katedra </a:t>
            </a:r>
            <a:r>
              <a:rPr lang="hu-HU" sz="2800" dirty="0" err="1">
                <a:solidFill>
                  <a:schemeClr val="bg2">
                    <a:lumMod val="50000"/>
                  </a:schemeClr>
                </a:solidFill>
                <a:latin typeface="Georgia" pitchFamily="18" charset="0"/>
              </a:rPr>
              <a:t>za</a:t>
            </a:r>
            <a:r>
              <a:rPr lang="hu-HU" sz="2800" dirty="0">
                <a:solidFill>
                  <a:schemeClr val="bg2">
                    <a:lumMod val="50000"/>
                  </a:schemeClr>
                </a:solidFill>
                <a:latin typeface="Georgia" pitchFamily="18" charset="0"/>
              </a:rPr>
              <a:t> </a:t>
            </a:r>
            <a:r>
              <a:rPr lang="hu-HU" sz="2800" dirty="0" err="1">
                <a:solidFill>
                  <a:schemeClr val="bg2">
                    <a:lumMod val="50000"/>
                  </a:schemeClr>
                </a:solidFill>
                <a:latin typeface="Georgia" pitchFamily="18" charset="0"/>
              </a:rPr>
              <a:t>slavensku</a:t>
            </a:r>
            <a:r>
              <a:rPr lang="hu-HU" sz="2800" dirty="0">
                <a:solidFill>
                  <a:schemeClr val="bg2">
                    <a:lumMod val="50000"/>
                  </a:schemeClr>
                </a:solidFill>
                <a:latin typeface="Georgia" pitchFamily="18" charset="0"/>
              </a:rPr>
              <a:t> </a:t>
            </a:r>
            <a:r>
              <a:rPr lang="hu-HU" sz="2800" dirty="0" err="1">
                <a:solidFill>
                  <a:schemeClr val="bg2">
                    <a:lumMod val="50000"/>
                  </a:schemeClr>
                </a:solidFill>
                <a:latin typeface="Georgia" pitchFamily="18" charset="0"/>
              </a:rPr>
              <a:t>filologiju</a:t>
            </a:r>
            <a:endParaRPr lang="hu-HU" sz="2800" dirty="0">
              <a:solidFill>
                <a:schemeClr val="bg2">
                  <a:lumMod val="50000"/>
                </a:schemeClr>
              </a:solidFill>
              <a:latin typeface="Georgia" pitchFamily="18" charset="0"/>
            </a:endParaRPr>
          </a:p>
        </p:txBody>
      </p:sp>
      <p:sp>
        <p:nvSpPr>
          <p:cNvPr id="4" name="Szövegdoboz 3"/>
          <p:cNvSpPr txBox="1"/>
          <p:nvPr/>
        </p:nvSpPr>
        <p:spPr>
          <a:xfrm>
            <a:off x="3563888" y="5301208"/>
            <a:ext cx="2952328" cy="707886"/>
          </a:xfrm>
          <a:prstGeom prst="rect">
            <a:avLst/>
          </a:prstGeom>
          <a:noFill/>
        </p:spPr>
        <p:txBody>
          <a:bodyPr wrap="square" rtlCol="0">
            <a:spAutoFit/>
          </a:bodyPr>
          <a:lstStyle/>
          <a:p>
            <a:r>
              <a:rPr lang="hu-HU" sz="2000" dirty="0">
                <a:solidFill>
                  <a:schemeClr val="tx1">
                    <a:lumMod val="50000"/>
                    <a:lumOff val="50000"/>
                  </a:schemeClr>
                </a:solidFill>
                <a:latin typeface="Georgia" pitchFamily="18" charset="0"/>
              </a:rPr>
              <a:t>18. </a:t>
            </a:r>
            <a:r>
              <a:rPr lang="hu-HU" sz="2000" dirty="0" err="1">
                <a:solidFill>
                  <a:schemeClr val="tx1">
                    <a:lumMod val="50000"/>
                    <a:lumOff val="50000"/>
                  </a:schemeClr>
                </a:solidFill>
                <a:latin typeface="Georgia" pitchFamily="18" charset="0"/>
              </a:rPr>
              <a:t>rujna</a:t>
            </a:r>
            <a:r>
              <a:rPr lang="hu-HU" sz="2000" dirty="0">
                <a:solidFill>
                  <a:schemeClr val="tx1">
                    <a:lumMod val="50000"/>
                    <a:lumOff val="50000"/>
                  </a:schemeClr>
                </a:solidFill>
                <a:latin typeface="Georgia" pitchFamily="18" charset="0"/>
              </a:rPr>
              <a:t> 2026.</a:t>
            </a:r>
          </a:p>
          <a:p>
            <a:r>
              <a:rPr lang="hu-HU" sz="2000" dirty="0" err="1">
                <a:solidFill>
                  <a:schemeClr val="tx1">
                    <a:lumMod val="50000"/>
                    <a:lumOff val="50000"/>
                  </a:schemeClr>
                </a:solidFill>
                <a:latin typeface="Georgia" pitchFamily="18" charset="0"/>
              </a:rPr>
              <a:t>Zagreb</a:t>
            </a:r>
            <a:endParaRPr lang="hu-HU" sz="2000" dirty="0">
              <a:solidFill>
                <a:schemeClr val="tx1">
                  <a:lumMod val="50000"/>
                  <a:lumOff val="50000"/>
                </a:schemeClr>
              </a:solidFill>
              <a:latin typeface="Georgia" pitchFamily="18" charset="0"/>
            </a:endParaRP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Szövegdoboz 1"/>
          <p:cNvSpPr txBox="1"/>
          <p:nvPr/>
        </p:nvSpPr>
        <p:spPr>
          <a:xfrm>
            <a:off x="1403648" y="0"/>
            <a:ext cx="5452698" cy="707886"/>
          </a:xfrm>
          <a:prstGeom prst="rect">
            <a:avLst/>
          </a:prstGeom>
          <a:noFill/>
        </p:spPr>
        <p:txBody>
          <a:bodyPr wrap="square" rtlCol="0">
            <a:spAutoFit/>
          </a:bodyPr>
          <a:lstStyle/>
          <a:p>
            <a:pPr algn="ctr"/>
            <a:r>
              <a:rPr lang="sl-SI" sz="4000" dirty="0">
                <a:solidFill>
                  <a:schemeClr val="bg2">
                    <a:lumMod val="50000"/>
                  </a:schemeClr>
                </a:solidFill>
                <a:latin typeface="Georgia" pitchFamily="18" charset="0"/>
              </a:rPr>
              <a:t>U</a:t>
            </a:r>
            <a:r>
              <a:rPr lang="hu-HU" sz="4000" dirty="0" err="1">
                <a:solidFill>
                  <a:schemeClr val="bg2">
                    <a:lumMod val="50000"/>
                  </a:schemeClr>
                </a:solidFill>
                <a:latin typeface="Georgia" pitchFamily="18" charset="0"/>
              </a:rPr>
              <a:t>vod</a:t>
            </a:r>
            <a:endParaRPr lang="hu-HU" sz="4000" dirty="0">
              <a:solidFill>
                <a:schemeClr val="bg2">
                  <a:lumMod val="50000"/>
                </a:schemeClr>
              </a:solidFill>
              <a:latin typeface="Georgia" pitchFamily="18" charset="0"/>
            </a:endParaRPr>
          </a:p>
        </p:txBody>
      </p:sp>
      <p:sp>
        <p:nvSpPr>
          <p:cNvPr id="4" name="Szövegdoboz 3"/>
          <p:cNvSpPr txBox="1"/>
          <p:nvPr/>
        </p:nvSpPr>
        <p:spPr>
          <a:xfrm>
            <a:off x="1366998" y="548680"/>
            <a:ext cx="4683756" cy="6186309"/>
          </a:xfrm>
          <a:prstGeom prst="rect">
            <a:avLst/>
          </a:prstGeom>
          <a:noFill/>
        </p:spPr>
        <p:txBody>
          <a:bodyPr wrap="square" rtlCol="0">
            <a:spAutoFit/>
          </a:bodyPr>
          <a:lstStyle/>
          <a:p>
            <a:pPr marL="457200" indent="-457200">
              <a:buFont typeface="Arial" panose="020B0604020202020204" pitchFamily="34" charset="0"/>
              <a:buChar char="•"/>
            </a:pPr>
            <a:r>
              <a:rPr lang="sl-SI" sz="2800" dirty="0"/>
              <a:t>Bizonja (mađ. Bezenye) – naselje na sjeverozapadnome dijelu Mađarske</a:t>
            </a:r>
          </a:p>
          <a:p>
            <a:pPr marL="457200" indent="-457200">
              <a:buFont typeface="Arial" panose="020B0604020202020204" pitchFamily="34" charset="0"/>
              <a:buChar char="•"/>
            </a:pPr>
            <a:r>
              <a:rPr lang="sl-SI" sz="2800" dirty="0"/>
              <a:t>najsjevernije hrvatsko naselje u Mađarskoj</a:t>
            </a:r>
          </a:p>
          <a:p>
            <a:pPr marL="457200" indent="-457200">
              <a:buFont typeface="Arial" panose="020B0604020202020204" pitchFamily="34" charset="0"/>
              <a:buChar char="•"/>
            </a:pPr>
            <a:r>
              <a:rPr lang="sl-SI" sz="2800" dirty="0"/>
              <a:t>nalazi se tek 5 kilometara od mađarsko-slovačke državne granice </a:t>
            </a:r>
          </a:p>
          <a:p>
            <a:pPr marL="457200" indent="-457200">
              <a:buFont typeface="Arial" panose="020B0604020202020204" pitchFamily="34" charset="0"/>
              <a:buChar char="•"/>
            </a:pPr>
            <a:r>
              <a:rPr lang="sl-SI" sz="2800" dirty="0"/>
              <a:t>ima oko 1300 stanovnika; 22% Hrvata</a:t>
            </a:r>
          </a:p>
          <a:p>
            <a:pPr marL="457200" indent="-457200">
              <a:buFont typeface="Arial" panose="020B0604020202020204" pitchFamily="34" charset="0"/>
              <a:buChar char="•"/>
            </a:pPr>
            <a:r>
              <a:rPr lang="sl-SI" sz="2800" dirty="0"/>
              <a:t>Hrvati obitavaju u Bizonji od druge polovice XVI. stoljeća</a:t>
            </a:r>
          </a:p>
          <a:p>
            <a:pPr marL="457200" indent="-457200">
              <a:buFont typeface="Arial" panose="020B0604020202020204" pitchFamily="34" charset="0"/>
              <a:buChar char="•"/>
            </a:pPr>
            <a:endParaRPr lang="hu-HU" sz="3200" dirty="0"/>
          </a:p>
        </p:txBody>
      </p:sp>
      <p:pic>
        <p:nvPicPr>
          <p:cNvPr id="7" name="Kép 6">
            <a:extLst>
              <a:ext uri="{FF2B5EF4-FFF2-40B4-BE49-F238E27FC236}">
                <a16:creationId xmlns:a16="http://schemas.microsoft.com/office/drawing/2014/main" id="{412369E1-16F5-7DB2-F5A7-16FBF2EAB3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7645" y="506329"/>
            <a:ext cx="3157720" cy="5010903"/>
          </a:xfrm>
          <a:prstGeom prst="rect">
            <a:avLst/>
          </a:prstGeom>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Szövegdoboz 1"/>
          <p:cNvSpPr txBox="1"/>
          <p:nvPr/>
        </p:nvSpPr>
        <p:spPr>
          <a:xfrm>
            <a:off x="1666343" y="228411"/>
            <a:ext cx="5452698" cy="707886"/>
          </a:xfrm>
          <a:prstGeom prst="rect">
            <a:avLst/>
          </a:prstGeom>
          <a:noFill/>
        </p:spPr>
        <p:txBody>
          <a:bodyPr wrap="square" rtlCol="0">
            <a:spAutoFit/>
          </a:bodyPr>
          <a:lstStyle/>
          <a:p>
            <a:pPr algn="ctr"/>
            <a:r>
              <a:rPr lang="sl-SI" sz="4000" dirty="0">
                <a:solidFill>
                  <a:schemeClr val="bg2">
                    <a:lumMod val="50000"/>
                  </a:schemeClr>
                </a:solidFill>
                <a:latin typeface="Georgia" pitchFamily="18" charset="0"/>
              </a:rPr>
              <a:t>Hrvatski</a:t>
            </a:r>
            <a:r>
              <a:rPr lang="sl-SI" sz="3600" dirty="0">
                <a:solidFill>
                  <a:schemeClr val="bg2">
                    <a:lumMod val="50000"/>
                  </a:schemeClr>
                </a:solidFill>
                <a:latin typeface="Georgia" pitchFamily="18" charset="0"/>
              </a:rPr>
              <a:t> </a:t>
            </a:r>
            <a:r>
              <a:rPr lang="sl-SI" sz="4000" dirty="0">
                <a:solidFill>
                  <a:schemeClr val="bg2">
                    <a:lumMod val="50000"/>
                  </a:schemeClr>
                </a:solidFill>
                <a:latin typeface="Georgia" pitchFamily="18" charset="0"/>
              </a:rPr>
              <a:t>govor</a:t>
            </a:r>
            <a:r>
              <a:rPr lang="sl-SI" sz="3600" dirty="0">
                <a:solidFill>
                  <a:schemeClr val="bg2">
                    <a:lumMod val="50000"/>
                  </a:schemeClr>
                </a:solidFill>
                <a:latin typeface="Georgia" pitchFamily="18" charset="0"/>
              </a:rPr>
              <a:t> </a:t>
            </a:r>
            <a:r>
              <a:rPr lang="sl-SI" sz="4000" dirty="0">
                <a:solidFill>
                  <a:schemeClr val="bg2">
                    <a:lumMod val="50000"/>
                  </a:schemeClr>
                </a:solidFill>
                <a:latin typeface="Georgia" pitchFamily="18" charset="0"/>
              </a:rPr>
              <a:t>Bizonje</a:t>
            </a:r>
            <a:endParaRPr lang="hu-HU" sz="4000" dirty="0">
              <a:solidFill>
                <a:schemeClr val="bg2">
                  <a:lumMod val="50000"/>
                </a:schemeClr>
              </a:solidFill>
              <a:latin typeface="Georgia" pitchFamily="18" charset="0"/>
            </a:endParaRPr>
          </a:p>
        </p:txBody>
      </p:sp>
      <p:sp>
        <p:nvSpPr>
          <p:cNvPr id="4" name="Szövegdoboz 3"/>
          <p:cNvSpPr txBox="1"/>
          <p:nvPr/>
        </p:nvSpPr>
        <p:spPr>
          <a:xfrm>
            <a:off x="1115616" y="1412776"/>
            <a:ext cx="6554153" cy="5386090"/>
          </a:xfrm>
          <a:prstGeom prst="rect">
            <a:avLst/>
          </a:prstGeom>
          <a:noFill/>
        </p:spPr>
        <p:txBody>
          <a:bodyPr wrap="square" rtlCol="0">
            <a:spAutoFit/>
          </a:bodyPr>
          <a:lstStyle/>
          <a:p>
            <a:pPr marL="342900" indent="-342900">
              <a:buFont typeface="Arial" panose="020B0604020202020204" pitchFamily="34" charset="0"/>
              <a:buChar char="•"/>
            </a:pPr>
            <a:r>
              <a:rPr lang="sl-SI" sz="3200" dirty="0"/>
              <a:t>čakavsko narječje</a:t>
            </a:r>
          </a:p>
          <a:p>
            <a:pPr marL="342900" indent="-342900">
              <a:buFont typeface="Arial" panose="020B0604020202020204" pitchFamily="34" charset="0"/>
              <a:buChar char="•"/>
            </a:pPr>
            <a:r>
              <a:rPr lang="sl-SI" sz="3200" dirty="0"/>
              <a:t>skupina govora Hata (Neweklowsky 1978)</a:t>
            </a:r>
          </a:p>
          <a:p>
            <a:pPr marL="342900" indent="-342900">
              <a:buFont typeface="Arial" panose="020B0604020202020204" pitchFamily="34" charset="0"/>
              <a:buChar char="•"/>
            </a:pPr>
            <a:r>
              <a:rPr lang="sl-SI" sz="3200" dirty="0"/>
              <a:t>srednjočakavski dijalekt (Lisac 2009)</a:t>
            </a:r>
          </a:p>
          <a:p>
            <a:pPr marL="342900" indent="-342900">
              <a:buFont typeface="Arial" panose="020B0604020202020204" pitchFamily="34" charset="0"/>
              <a:buChar char="•"/>
            </a:pPr>
            <a:r>
              <a:rPr lang="sl-SI" sz="3200" dirty="0"/>
              <a:t>ikavsko-ekavski odraz jata – ekavski se odraz diftongizira</a:t>
            </a:r>
          </a:p>
          <a:p>
            <a:pPr marL="342900" indent="-342900">
              <a:buFont typeface="Arial" panose="020B0604020202020204" pitchFamily="34" charset="0"/>
              <a:buChar char="•"/>
            </a:pPr>
            <a:r>
              <a:rPr lang="sl-SI" sz="3200" i="1" dirty="0"/>
              <a:t>biel, brig, cviet, dica, dite, grih, misec, nedilja</a:t>
            </a:r>
          </a:p>
          <a:p>
            <a:pPr marL="342900" indent="-342900">
              <a:buFont typeface="Arial" panose="020B0604020202020204" pitchFamily="34" charset="0"/>
              <a:buChar char="•"/>
            </a:pPr>
            <a:r>
              <a:rPr lang="sl-SI" sz="3200" dirty="0"/>
              <a:t>tronaglasni sustav: kratki i dugi naglasak i akut</a:t>
            </a:r>
          </a:p>
          <a:p>
            <a:endParaRPr lang="hu-HU" sz="2400" dirty="0"/>
          </a:p>
        </p:txBody>
      </p:sp>
    </p:spTree>
    <p:extLst>
      <p:ext uri="{BB962C8B-B14F-4D97-AF65-F5344CB8AC3E}">
        <p14:creationId xmlns:p14="http://schemas.microsoft.com/office/powerpoint/2010/main" val="3069900475"/>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a:extLst>
            <a:ext uri="{FF2B5EF4-FFF2-40B4-BE49-F238E27FC236}">
              <a16:creationId xmlns:a16="http://schemas.microsoft.com/office/drawing/2014/main" id="{82D50DC9-4291-5D4C-C602-4B308A8A7E90}"/>
            </a:ext>
          </a:extLst>
        </p:cNvPr>
        <p:cNvGrpSpPr/>
        <p:nvPr/>
      </p:nvGrpSpPr>
      <p:grpSpPr>
        <a:xfrm>
          <a:off x="0" y="0"/>
          <a:ext cx="0" cy="0"/>
          <a:chOff x="0" y="0"/>
          <a:chExt cx="0" cy="0"/>
        </a:xfrm>
      </p:grpSpPr>
      <p:sp>
        <p:nvSpPr>
          <p:cNvPr id="2" name="Szövegdoboz 1">
            <a:extLst>
              <a:ext uri="{FF2B5EF4-FFF2-40B4-BE49-F238E27FC236}">
                <a16:creationId xmlns:a16="http://schemas.microsoft.com/office/drawing/2014/main" id="{004A72D3-C2EA-38C0-86DA-94A58FCF4139}"/>
              </a:ext>
            </a:extLst>
          </p:cNvPr>
          <p:cNvSpPr txBox="1"/>
          <p:nvPr/>
        </p:nvSpPr>
        <p:spPr>
          <a:xfrm>
            <a:off x="1666343" y="228411"/>
            <a:ext cx="5452698" cy="707886"/>
          </a:xfrm>
          <a:prstGeom prst="rect">
            <a:avLst/>
          </a:prstGeom>
          <a:noFill/>
        </p:spPr>
        <p:txBody>
          <a:bodyPr wrap="square" rtlCol="0">
            <a:spAutoFit/>
          </a:bodyPr>
          <a:lstStyle/>
          <a:p>
            <a:pPr algn="ctr"/>
            <a:r>
              <a:rPr lang="sl-SI" sz="4000" dirty="0">
                <a:solidFill>
                  <a:schemeClr val="bg2">
                    <a:lumMod val="50000"/>
                  </a:schemeClr>
                </a:solidFill>
                <a:latin typeface="Georgia" pitchFamily="18" charset="0"/>
              </a:rPr>
              <a:t>Hrvatski</a:t>
            </a:r>
            <a:r>
              <a:rPr lang="sl-SI" sz="3600" dirty="0">
                <a:solidFill>
                  <a:schemeClr val="bg2">
                    <a:lumMod val="50000"/>
                  </a:schemeClr>
                </a:solidFill>
                <a:latin typeface="Georgia" pitchFamily="18" charset="0"/>
              </a:rPr>
              <a:t> </a:t>
            </a:r>
            <a:r>
              <a:rPr lang="sl-SI" sz="4000" dirty="0">
                <a:solidFill>
                  <a:schemeClr val="bg2">
                    <a:lumMod val="50000"/>
                  </a:schemeClr>
                </a:solidFill>
                <a:latin typeface="Georgia" pitchFamily="18" charset="0"/>
              </a:rPr>
              <a:t>govor</a:t>
            </a:r>
            <a:r>
              <a:rPr lang="sl-SI" sz="3600" dirty="0">
                <a:solidFill>
                  <a:schemeClr val="bg2">
                    <a:lumMod val="50000"/>
                  </a:schemeClr>
                </a:solidFill>
                <a:latin typeface="Georgia" pitchFamily="18" charset="0"/>
              </a:rPr>
              <a:t> </a:t>
            </a:r>
            <a:r>
              <a:rPr lang="sl-SI" sz="4000" dirty="0">
                <a:solidFill>
                  <a:schemeClr val="bg2">
                    <a:lumMod val="50000"/>
                  </a:schemeClr>
                </a:solidFill>
                <a:latin typeface="Georgia" pitchFamily="18" charset="0"/>
              </a:rPr>
              <a:t>Bizonje</a:t>
            </a:r>
            <a:endParaRPr lang="hu-HU" sz="4000" dirty="0">
              <a:solidFill>
                <a:schemeClr val="bg2">
                  <a:lumMod val="50000"/>
                </a:schemeClr>
              </a:solidFill>
              <a:latin typeface="Georgia" pitchFamily="18" charset="0"/>
            </a:endParaRPr>
          </a:p>
        </p:txBody>
      </p:sp>
      <p:sp>
        <p:nvSpPr>
          <p:cNvPr id="4" name="Szövegdoboz 3">
            <a:extLst>
              <a:ext uri="{FF2B5EF4-FFF2-40B4-BE49-F238E27FC236}">
                <a16:creationId xmlns:a16="http://schemas.microsoft.com/office/drawing/2014/main" id="{88FC78C8-1EC7-07DD-9B19-6192609FF9A7}"/>
              </a:ext>
            </a:extLst>
          </p:cNvPr>
          <p:cNvSpPr txBox="1"/>
          <p:nvPr/>
        </p:nvSpPr>
        <p:spPr>
          <a:xfrm>
            <a:off x="1115616" y="1412776"/>
            <a:ext cx="6554153" cy="4893647"/>
          </a:xfrm>
          <a:prstGeom prst="rect">
            <a:avLst/>
          </a:prstGeom>
          <a:noFill/>
        </p:spPr>
        <p:txBody>
          <a:bodyPr wrap="square" rtlCol="0">
            <a:spAutoFit/>
          </a:bodyPr>
          <a:lstStyle/>
          <a:p>
            <a:pPr marL="342900" indent="-342900">
              <a:buFont typeface="Arial" panose="020B0604020202020204" pitchFamily="34" charset="0"/>
              <a:buChar char="•"/>
            </a:pPr>
            <a:r>
              <a:rPr lang="sl-SI" sz="3200" dirty="0"/>
              <a:t>samoglasno </a:t>
            </a:r>
            <a:r>
              <a:rPr lang="sl-SI" sz="3200" i="1" dirty="0"/>
              <a:t>r</a:t>
            </a:r>
            <a:r>
              <a:rPr lang="sl-SI" sz="3200" dirty="0"/>
              <a:t>: </a:t>
            </a:r>
            <a:r>
              <a:rPr lang="sl-SI" sz="3200" i="1" dirty="0"/>
              <a:t>deržat, kerv, mertav, smert, serce</a:t>
            </a:r>
            <a:endParaRPr lang="en-HU" sz="3200" dirty="0"/>
          </a:p>
          <a:p>
            <a:pPr marL="342900" indent="-342900">
              <a:buFont typeface="Arial" panose="020B0604020202020204" pitchFamily="34" charset="0"/>
              <a:buChar char="•"/>
            </a:pPr>
            <a:r>
              <a:rPr lang="sl-SI" sz="3200" dirty="0"/>
              <a:t>neizmijenjeno je dočetno </a:t>
            </a:r>
            <a:r>
              <a:rPr lang="sl-SI" sz="3200" i="1" dirty="0"/>
              <a:t>-l</a:t>
            </a:r>
            <a:r>
              <a:rPr lang="sl-SI" sz="3200" dirty="0"/>
              <a:t>: </a:t>
            </a:r>
            <a:r>
              <a:rPr lang="sl-SI" sz="3200" i="1" dirty="0"/>
              <a:t>andjel, kisel, pakal</a:t>
            </a:r>
          </a:p>
          <a:p>
            <a:pPr marL="342900" indent="-342900">
              <a:buFont typeface="Arial" panose="020B0604020202020204" pitchFamily="34" charset="0"/>
              <a:buChar char="•"/>
            </a:pPr>
            <a:r>
              <a:rPr lang="sl-SI" sz="3200" dirty="0"/>
              <a:t>diftongizira se </a:t>
            </a:r>
            <a:r>
              <a:rPr lang="sl-SI" sz="3200" i="1" dirty="0"/>
              <a:t>-o</a:t>
            </a:r>
            <a:r>
              <a:rPr lang="sl-SI" sz="3200" dirty="0"/>
              <a:t>: </a:t>
            </a:r>
            <a:r>
              <a:rPr lang="sl-SI" sz="3200" i="1" dirty="0"/>
              <a:t>duolnji, dvuor, guornji</a:t>
            </a:r>
          </a:p>
          <a:p>
            <a:pPr marL="342900" indent="-342900">
              <a:buFont typeface="Arial" panose="020B0604020202020204" pitchFamily="34" charset="0"/>
              <a:buChar char="•"/>
            </a:pPr>
            <a:r>
              <a:rPr lang="sl-SI" sz="3200" dirty="0"/>
              <a:t>protetsko se javlja sonant </a:t>
            </a:r>
            <a:r>
              <a:rPr lang="sl-SI" sz="3200" i="1" dirty="0"/>
              <a:t>j-</a:t>
            </a:r>
            <a:r>
              <a:rPr lang="sl-SI" sz="3200" dirty="0"/>
              <a:t>: </a:t>
            </a:r>
            <a:r>
              <a:rPr lang="sl-SI" sz="3200" i="1" dirty="0"/>
              <a:t>jiskat</a:t>
            </a:r>
            <a:endParaRPr lang="sl-SI" sz="3200" dirty="0"/>
          </a:p>
          <a:p>
            <a:pPr marL="342900" indent="-342900">
              <a:buFont typeface="Arial" panose="020B0604020202020204" pitchFamily="34" charset="0"/>
              <a:buChar char="•"/>
            </a:pPr>
            <a:r>
              <a:rPr lang="sl-SI" sz="3200" dirty="0"/>
              <a:t>ne provodi se jotacija: </a:t>
            </a:r>
            <a:r>
              <a:rPr lang="sl-SI" sz="3200" i="1" dirty="0"/>
              <a:t>dojdem, najdem, dojt, najt</a:t>
            </a:r>
            <a:endParaRPr lang="en-HU" sz="3200" dirty="0"/>
          </a:p>
          <a:p>
            <a:endParaRPr lang="hu-HU" sz="2400" dirty="0"/>
          </a:p>
        </p:txBody>
      </p:sp>
    </p:spTree>
    <p:extLst>
      <p:ext uri="{BB962C8B-B14F-4D97-AF65-F5344CB8AC3E}">
        <p14:creationId xmlns:p14="http://schemas.microsoft.com/office/powerpoint/2010/main" val="2645983047"/>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a:extLst>
            <a:ext uri="{FF2B5EF4-FFF2-40B4-BE49-F238E27FC236}">
              <a16:creationId xmlns:a16="http://schemas.microsoft.com/office/drawing/2014/main" id="{6D6C4CCA-82A4-0683-2F39-F041958B3AA0}"/>
            </a:ext>
          </a:extLst>
        </p:cNvPr>
        <p:cNvGrpSpPr/>
        <p:nvPr/>
      </p:nvGrpSpPr>
      <p:grpSpPr>
        <a:xfrm>
          <a:off x="0" y="0"/>
          <a:ext cx="0" cy="0"/>
          <a:chOff x="0" y="0"/>
          <a:chExt cx="0" cy="0"/>
        </a:xfrm>
      </p:grpSpPr>
      <p:sp>
        <p:nvSpPr>
          <p:cNvPr id="2" name="Szövegdoboz 1">
            <a:extLst>
              <a:ext uri="{FF2B5EF4-FFF2-40B4-BE49-F238E27FC236}">
                <a16:creationId xmlns:a16="http://schemas.microsoft.com/office/drawing/2014/main" id="{5E6AC319-1379-D6DF-FA3F-C7A0DC386AF6}"/>
              </a:ext>
            </a:extLst>
          </p:cNvPr>
          <p:cNvSpPr txBox="1"/>
          <p:nvPr/>
        </p:nvSpPr>
        <p:spPr>
          <a:xfrm>
            <a:off x="1547664" y="24978"/>
            <a:ext cx="5328592" cy="1200329"/>
          </a:xfrm>
          <a:prstGeom prst="rect">
            <a:avLst/>
          </a:prstGeom>
          <a:noFill/>
        </p:spPr>
        <p:txBody>
          <a:bodyPr wrap="square" rtlCol="0">
            <a:spAutoFit/>
          </a:bodyPr>
          <a:lstStyle/>
          <a:p>
            <a:pPr algn="ctr"/>
            <a:r>
              <a:rPr lang="sl-SI" sz="3600" dirty="0">
                <a:solidFill>
                  <a:schemeClr val="bg2">
                    <a:lumMod val="50000"/>
                  </a:schemeClr>
                </a:solidFill>
                <a:latin typeface="Georgia" pitchFamily="18" charset="0"/>
              </a:rPr>
              <a:t>Istraživanje toponimije i antroponimije u Bizonji</a:t>
            </a:r>
            <a:endParaRPr lang="hu-HU" sz="3600" dirty="0">
              <a:solidFill>
                <a:schemeClr val="bg2">
                  <a:lumMod val="50000"/>
                </a:schemeClr>
              </a:solidFill>
              <a:latin typeface="Georgia" pitchFamily="18" charset="0"/>
            </a:endParaRPr>
          </a:p>
        </p:txBody>
      </p:sp>
      <p:sp>
        <p:nvSpPr>
          <p:cNvPr id="4" name="Szövegdoboz 3">
            <a:extLst>
              <a:ext uri="{FF2B5EF4-FFF2-40B4-BE49-F238E27FC236}">
                <a16:creationId xmlns:a16="http://schemas.microsoft.com/office/drawing/2014/main" id="{9F1D23DE-E19C-F72E-454F-44262D295B93}"/>
              </a:ext>
            </a:extLst>
          </p:cNvPr>
          <p:cNvSpPr txBox="1"/>
          <p:nvPr/>
        </p:nvSpPr>
        <p:spPr>
          <a:xfrm>
            <a:off x="1115616" y="1412776"/>
            <a:ext cx="6554153" cy="6124754"/>
          </a:xfrm>
          <a:prstGeom prst="rect">
            <a:avLst/>
          </a:prstGeom>
          <a:noFill/>
        </p:spPr>
        <p:txBody>
          <a:bodyPr wrap="square" rtlCol="0">
            <a:spAutoFit/>
          </a:bodyPr>
          <a:lstStyle/>
          <a:p>
            <a:pPr marL="342900" indent="-342900">
              <a:buFont typeface="Arial" panose="020B0604020202020204" pitchFamily="34" charset="0"/>
              <a:buChar char="•"/>
            </a:pPr>
            <a:r>
              <a:rPr lang="sl-SI" sz="2800" dirty="0"/>
              <a:t>terenski rad – u siječnju 2026. u okviru velikoga toponimskog projekta </a:t>
            </a:r>
            <a:r>
              <a:rPr lang="sl-SI" sz="2800" i="1" dirty="0"/>
              <a:t>Mađarski nacionalni registar toponima (Magyar Nemzeti Helynévtár Program)</a:t>
            </a:r>
            <a:endParaRPr lang="sl-SI" sz="2800" dirty="0"/>
          </a:p>
          <a:p>
            <a:pPr marL="342900" indent="-342900">
              <a:buFont typeface="Arial" panose="020B0604020202020204" pitchFamily="34" charset="0"/>
              <a:buChar char="•"/>
            </a:pPr>
            <a:r>
              <a:rPr lang="sl-SI" sz="2800" dirty="0"/>
              <a:t>7 ispitanika – najstariji je rođen 1934., a najmlađi 1987.</a:t>
            </a:r>
          </a:p>
          <a:p>
            <a:pPr marL="342900" indent="-342900">
              <a:buFont typeface="Arial" panose="020B0604020202020204" pitchFamily="34" charset="0"/>
              <a:buChar char="•"/>
            </a:pPr>
            <a:r>
              <a:rPr lang="sl-SI" sz="2800" dirty="0"/>
              <a:t>organizacija – Borbála Labáth (studentica hrvatskoga i njemačkog jezika); načelnica Bizonje, predsjednica i članovi lokalne Hrvatske samouprave</a:t>
            </a:r>
          </a:p>
          <a:p>
            <a:pPr marL="342900" indent="-342900">
              <a:buFont typeface="Arial" panose="020B0604020202020204" pitchFamily="34" charset="0"/>
              <a:buChar char="•"/>
            </a:pPr>
            <a:endParaRPr lang="sl-SI" sz="2800" dirty="0"/>
          </a:p>
          <a:p>
            <a:pPr marL="342900" indent="-342900">
              <a:buFont typeface="Arial" panose="020B0604020202020204" pitchFamily="34" charset="0"/>
              <a:buChar char="•"/>
            </a:pPr>
            <a:endParaRPr lang="hu-HU" sz="2800" dirty="0"/>
          </a:p>
          <a:p>
            <a:pPr marL="342900" indent="-342900">
              <a:buFont typeface="Arial" panose="020B0604020202020204" pitchFamily="34" charset="0"/>
              <a:buChar char="•"/>
            </a:pPr>
            <a:endParaRPr lang="en-HU" sz="3200" dirty="0"/>
          </a:p>
          <a:p>
            <a:endParaRPr lang="hu-HU" sz="2400" dirty="0"/>
          </a:p>
        </p:txBody>
      </p:sp>
    </p:spTree>
    <p:extLst>
      <p:ext uri="{BB962C8B-B14F-4D97-AF65-F5344CB8AC3E}">
        <p14:creationId xmlns:p14="http://schemas.microsoft.com/office/powerpoint/2010/main" val="161091980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Szövegdoboz 1"/>
          <p:cNvSpPr txBox="1"/>
          <p:nvPr/>
        </p:nvSpPr>
        <p:spPr>
          <a:xfrm>
            <a:off x="1475656" y="116632"/>
            <a:ext cx="5452698" cy="1200329"/>
          </a:xfrm>
          <a:prstGeom prst="rect">
            <a:avLst/>
          </a:prstGeom>
          <a:noFill/>
        </p:spPr>
        <p:txBody>
          <a:bodyPr wrap="square" rtlCol="0">
            <a:spAutoFit/>
          </a:bodyPr>
          <a:lstStyle/>
          <a:p>
            <a:pPr algn="ctr"/>
            <a:r>
              <a:rPr lang="sl-SI" sz="3600" dirty="0">
                <a:solidFill>
                  <a:schemeClr val="bg2">
                    <a:lumMod val="50000"/>
                  </a:schemeClr>
                </a:solidFill>
                <a:latin typeface="Georgia" pitchFamily="18" charset="0"/>
              </a:rPr>
              <a:t>Istraživanje bizonjske toponimije</a:t>
            </a:r>
            <a:endParaRPr lang="hu-HU" sz="3600" dirty="0">
              <a:solidFill>
                <a:schemeClr val="bg2">
                  <a:lumMod val="50000"/>
                </a:schemeClr>
              </a:solidFill>
              <a:latin typeface="Georgia" pitchFamily="18" charset="0"/>
            </a:endParaRPr>
          </a:p>
        </p:txBody>
      </p:sp>
      <p:sp>
        <p:nvSpPr>
          <p:cNvPr id="4" name="Szövegdoboz 3"/>
          <p:cNvSpPr txBox="1"/>
          <p:nvPr/>
        </p:nvSpPr>
        <p:spPr>
          <a:xfrm>
            <a:off x="467544" y="1351508"/>
            <a:ext cx="8280920" cy="1569660"/>
          </a:xfrm>
          <a:prstGeom prst="rect">
            <a:avLst/>
          </a:prstGeom>
          <a:noFill/>
        </p:spPr>
        <p:txBody>
          <a:bodyPr wrap="square" rtlCol="0">
            <a:spAutoFit/>
          </a:bodyPr>
          <a:lstStyle/>
          <a:p>
            <a:pPr marL="342900" indent="-342900">
              <a:buFont typeface="Arial" panose="020B0604020202020204" pitchFamily="34" charset="0"/>
              <a:buChar char="•"/>
            </a:pPr>
            <a:r>
              <a:rPr lang="sl-SI" sz="2400" dirty="0"/>
              <a:t>nitko se nije bavio bizonjskom toponimijom</a:t>
            </a:r>
          </a:p>
          <a:p>
            <a:pPr marL="342900" indent="-342900">
              <a:buFont typeface="Arial" panose="020B0604020202020204" pitchFamily="34" charset="0"/>
              <a:buChar char="•"/>
            </a:pPr>
            <a:r>
              <a:rPr lang="sl-SI" sz="2400" dirty="0"/>
              <a:t>stare karte (katastarske, topografske vojne karte) – svi bizonsjki toponimi napisani na njemačkom ili mađarskom jeziku</a:t>
            </a:r>
            <a:endParaRPr lang="hu-HU" sz="2400" dirty="0"/>
          </a:p>
          <a:p>
            <a:pPr marL="342900" indent="-342900">
              <a:buFont typeface="Arial" panose="020B0604020202020204" pitchFamily="34" charset="0"/>
              <a:buChar char="•"/>
            </a:pPr>
            <a:endParaRPr lang="hu-HU" sz="2400" dirty="0"/>
          </a:p>
        </p:txBody>
      </p:sp>
      <p:pic>
        <p:nvPicPr>
          <p:cNvPr id="5" name="Kép 4">
            <a:extLst>
              <a:ext uri="{FF2B5EF4-FFF2-40B4-BE49-F238E27FC236}">
                <a16:creationId xmlns:a16="http://schemas.microsoft.com/office/drawing/2014/main" id="{747A31F1-27B5-1F33-5FBE-60BBFBEAA1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0145" y="2564904"/>
            <a:ext cx="6228184" cy="3506395"/>
          </a:xfrm>
          <a:prstGeom prst="rect">
            <a:avLst/>
          </a:prstGeom>
        </p:spPr>
      </p:pic>
    </p:spTree>
    <p:extLst>
      <p:ext uri="{BB962C8B-B14F-4D97-AF65-F5344CB8AC3E}">
        <p14:creationId xmlns:p14="http://schemas.microsoft.com/office/powerpoint/2010/main" val="239250177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Szövegdoboz 1"/>
          <p:cNvSpPr txBox="1"/>
          <p:nvPr/>
        </p:nvSpPr>
        <p:spPr>
          <a:xfrm>
            <a:off x="1340431" y="0"/>
            <a:ext cx="5452698" cy="646331"/>
          </a:xfrm>
          <a:prstGeom prst="rect">
            <a:avLst/>
          </a:prstGeom>
          <a:noFill/>
        </p:spPr>
        <p:txBody>
          <a:bodyPr wrap="square" rtlCol="0">
            <a:spAutoFit/>
          </a:bodyPr>
          <a:lstStyle/>
          <a:p>
            <a:pPr algn="ctr"/>
            <a:r>
              <a:rPr lang="sl-SI" sz="3600" dirty="0">
                <a:solidFill>
                  <a:schemeClr val="bg2">
                    <a:lumMod val="50000"/>
                  </a:schemeClr>
                </a:solidFill>
                <a:latin typeface="Georgia" pitchFamily="18" charset="0"/>
              </a:rPr>
              <a:t>Toponimija Bizonje</a:t>
            </a:r>
            <a:endParaRPr lang="hu-HU" sz="3600" dirty="0">
              <a:solidFill>
                <a:schemeClr val="bg2">
                  <a:lumMod val="50000"/>
                </a:schemeClr>
              </a:solidFill>
              <a:latin typeface="Georgia" pitchFamily="18" charset="0"/>
            </a:endParaRPr>
          </a:p>
        </p:txBody>
      </p:sp>
      <p:sp>
        <p:nvSpPr>
          <p:cNvPr id="4" name="Szövegdoboz 3"/>
          <p:cNvSpPr txBox="1"/>
          <p:nvPr/>
        </p:nvSpPr>
        <p:spPr>
          <a:xfrm>
            <a:off x="863588" y="908720"/>
            <a:ext cx="7416824" cy="4832092"/>
          </a:xfrm>
          <a:prstGeom prst="rect">
            <a:avLst/>
          </a:prstGeom>
          <a:noFill/>
        </p:spPr>
        <p:txBody>
          <a:bodyPr wrap="square" rtlCol="0">
            <a:spAutoFit/>
          </a:bodyPr>
          <a:lstStyle/>
          <a:p>
            <a:pPr marL="342900" indent="-342900">
              <a:buFont typeface="Arial" panose="020B0604020202020204" pitchFamily="34" charset="0"/>
              <a:buChar char="•"/>
            </a:pPr>
            <a:r>
              <a:rPr lang="sl-SI" sz="2800" b="1" u="sng" kern="100" dirty="0">
                <a:ea typeface="Calibri" panose="020F0502020204030204" pitchFamily="34" charset="0"/>
                <a:cs typeface="Times New Roman" panose="02020603050405020304" pitchFamily="18" charset="0"/>
              </a:rPr>
              <a:t>Toponimija unutar sela</a:t>
            </a:r>
          </a:p>
          <a:p>
            <a:pPr marL="342900" indent="-342900">
              <a:buFont typeface="Arial" panose="020B0604020202020204" pitchFamily="34" charset="0"/>
              <a:buChar char="•"/>
            </a:pPr>
            <a:r>
              <a:rPr lang="sl-SI" sz="2800" u="sng" kern="100" dirty="0">
                <a:ea typeface="Calibri" panose="020F0502020204030204" pitchFamily="34" charset="0"/>
                <a:cs typeface="Times New Roman" panose="02020603050405020304" pitchFamily="18" charset="0"/>
              </a:rPr>
              <a:t>Dijelovi sela</a:t>
            </a:r>
            <a:r>
              <a:rPr lang="sl-SI" sz="2800" kern="100" dirty="0">
                <a:ea typeface="Calibri" panose="020F0502020204030204" pitchFamily="34" charset="0"/>
                <a:cs typeface="Times New Roman" panose="02020603050405020304" pitchFamily="18" charset="0"/>
              </a:rPr>
              <a:t>: </a:t>
            </a:r>
            <a:r>
              <a:rPr lang="sl-SI" sz="2800" i="1" kern="100" dirty="0">
                <a:ea typeface="Calibri" panose="020F0502020204030204" pitchFamily="34" charset="0"/>
                <a:cs typeface="Times New Roman" panose="02020603050405020304" pitchFamily="18" charset="0"/>
              </a:rPr>
              <a:t>Komasirski, Pamšuj, Pingerova jama, Pratna, Suliteraj</a:t>
            </a:r>
          </a:p>
          <a:p>
            <a:pPr marL="342900" indent="-342900">
              <a:buFont typeface="Arial" panose="020B0604020202020204" pitchFamily="34" charset="0"/>
              <a:buChar char="•"/>
            </a:pPr>
            <a:r>
              <a:rPr lang="sl-SI" sz="2800" u="sng" kern="100" dirty="0">
                <a:ea typeface="Calibri" panose="020F0502020204030204" pitchFamily="34" charset="0"/>
                <a:cs typeface="Times New Roman" panose="02020603050405020304" pitchFamily="18" charset="0"/>
              </a:rPr>
              <a:t>Javne zgrade</a:t>
            </a:r>
            <a:r>
              <a:rPr lang="sl-SI" sz="2800" kern="100" dirty="0">
                <a:ea typeface="Calibri" panose="020F0502020204030204" pitchFamily="34" charset="0"/>
                <a:cs typeface="Times New Roman" panose="02020603050405020304" pitchFamily="18" charset="0"/>
              </a:rPr>
              <a:t>: </a:t>
            </a:r>
            <a:r>
              <a:rPr lang="sl-SI" sz="2800" i="1" kern="100" dirty="0">
                <a:ea typeface="Calibri" panose="020F0502020204030204" pitchFamily="34" charset="0"/>
                <a:cs typeface="Times New Roman" panose="02020603050405020304" pitchFamily="18" charset="0"/>
              </a:rPr>
              <a:t>Crikva, Čuvarnica, Kulturni dom, Seoska samouprava, Škola</a:t>
            </a:r>
          </a:p>
          <a:p>
            <a:pPr marL="342900" indent="-342900">
              <a:buFont typeface="Arial" panose="020B0604020202020204" pitchFamily="34" charset="0"/>
              <a:buChar char="•"/>
            </a:pPr>
            <a:r>
              <a:rPr lang="sl-SI" sz="2800" u="sng" kern="100" dirty="0">
                <a:ea typeface="Calibri" panose="020F0502020204030204" pitchFamily="34" charset="0"/>
                <a:cs typeface="Times New Roman" panose="02020603050405020304" pitchFamily="18" charset="0"/>
              </a:rPr>
              <a:t>Groblje:</a:t>
            </a:r>
            <a:r>
              <a:rPr lang="sl-SI" sz="2800" kern="100" dirty="0">
                <a:ea typeface="Calibri" panose="020F0502020204030204" pitchFamily="34" charset="0"/>
                <a:cs typeface="Times New Roman" panose="02020603050405020304" pitchFamily="18" charset="0"/>
              </a:rPr>
              <a:t> </a:t>
            </a:r>
            <a:r>
              <a:rPr lang="sl-SI" sz="2800" i="1" kern="100" dirty="0">
                <a:ea typeface="Calibri" panose="020F0502020204030204" pitchFamily="34" charset="0"/>
                <a:cs typeface="Times New Roman" panose="02020603050405020304" pitchFamily="18" charset="0"/>
              </a:rPr>
              <a:t>Cimiter</a:t>
            </a:r>
            <a:endParaRPr lang="sl-SI" sz="2800" u="sng" kern="1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sl-SI" sz="2800" kern="1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sl-SI" sz="2800" i="1" kern="1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sl-SI" sz="2800" kern="1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sl-SI" sz="2800" kern="1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hu-HU" sz="2800" dirty="0"/>
          </a:p>
        </p:txBody>
      </p:sp>
    </p:spTree>
    <p:extLst>
      <p:ext uri="{BB962C8B-B14F-4D97-AF65-F5344CB8AC3E}">
        <p14:creationId xmlns:p14="http://schemas.microsoft.com/office/powerpoint/2010/main" val="298040822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a:extLst>
            <a:ext uri="{FF2B5EF4-FFF2-40B4-BE49-F238E27FC236}">
              <a16:creationId xmlns:a16="http://schemas.microsoft.com/office/drawing/2014/main" id="{61C423DB-6A61-9B8C-071E-393DC86F54F1}"/>
            </a:ext>
          </a:extLst>
        </p:cNvPr>
        <p:cNvGrpSpPr/>
        <p:nvPr/>
      </p:nvGrpSpPr>
      <p:grpSpPr>
        <a:xfrm>
          <a:off x="0" y="0"/>
          <a:ext cx="0" cy="0"/>
          <a:chOff x="0" y="0"/>
          <a:chExt cx="0" cy="0"/>
        </a:xfrm>
      </p:grpSpPr>
      <p:sp>
        <p:nvSpPr>
          <p:cNvPr id="2" name="Szövegdoboz 1">
            <a:extLst>
              <a:ext uri="{FF2B5EF4-FFF2-40B4-BE49-F238E27FC236}">
                <a16:creationId xmlns:a16="http://schemas.microsoft.com/office/drawing/2014/main" id="{41A46F14-CED6-14B0-D863-D1F26EF03685}"/>
              </a:ext>
            </a:extLst>
          </p:cNvPr>
          <p:cNvSpPr txBox="1"/>
          <p:nvPr/>
        </p:nvSpPr>
        <p:spPr>
          <a:xfrm>
            <a:off x="1340431" y="0"/>
            <a:ext cx="5452698" cy="646331"/>
          </a:xfrm>
          <a:prstGeom prst="rect">
            <a:avLst/>
          </a:prstGeom>
          <a:noFill/>
        </p:spPr>
        <p:txBody>
          <a:bodyPr wrap="square" rtlCol="0">
            <a:spAutoFit/>
          </a:bodyPr>
          <a:lstStyle/>
          <a:p>
            <a:pPr algn="ctr"/>
            <a:r>
              <a:rPr lang="sl-SI" sz="3600" dirty="0">
                <a:solidFill>
                  <a:schemeClr val="bg2">
                    <a:lumMod val="50000"/>
                  </a:schemeClr>
                </a:solidFill>
                <a:latin typeface="Georgia" pitchFamily="18" charset="0"/>
              </a:rPr>
              <a:t>Toponimija Bizonje</a:t>
            </a:r>
            <a:endParaRPr lang="hu-HU" sz="3600" dirty="0">
              <a:solidFill>
                <a:schemeClr val="bg2">
                  <a:lumMod val="50000"/>
                </a:schemeClr>
              </a:solidFill>
              <a:latin typeface="Georgia" pitchFamily="18" charset="0"/>
            </a:endParaRPr>
          </a:p>
        </p:txBody>
      </p:sp>
      <p:sp>
        <p:nvSpPr>
          <p:cNvPr id="4" name="Szövegdoboz 3">
            <a:extLst>
              <a:ext uri="{FF2B5EF4-FFF2-40B4-BE49-F238E27FC236}">
                <a16:creationId xmlns:a16="http://schemas.microsoft.com/office/drawing/2014/main" id="{F8CF5890-B688-A3EC-4E3E-6A8B69B59473}"/>
              </a:ext>
            </a:extLst>
          </p:cNvPr>
          <p:cNvSpPr txBox="1"/>
          <p:nvPr/>
        </p:nvSpPr>
        <p:spPr>
          <a:xfrm>
            <a:off x="683568" y="764704"/>
            <a:ext cx="7416824" cy="6124754"/>
          </a:xfrm>
          <a:prstGeom prst="rect">
            <a:avLst/>
          </a:prstGeom>
          <a:noFill/>
        </p:spPr>
        <p:txBody>
          <a:bodyPr wrap="square" rtlCol="0">
            <a:spAutoFit/>
          </a:bodyPr>
          <a:lstStyle/>
          <a:p>
            <a:pPr marL="342900" indent="-342900">
              <a:buFont typeface="Arial" panose="020B0604020202020204" pitchFamily="34" charset="0"/>
              <a:buChar char="•"/>
            </a:pPr>
            <a:r>
              <a:rPr lang="sl-SI" sz="2800" b="1" u="sng" kern="100" dirty="0">
                <a:ea typeface="Calibri" panose="020F0502020204030204" pitchFamily="34" charset="0"/>
                <a:cs typeface="Times New Roman" panose="02020603050405020304" pitchFamily="18" charset="0"/>
              </a:rPr>
              <a:t>Toponimija izvan sela</a:t>
            </a:r>
          </a:p>
          <a:p>
            <a:pPr marL="342900" indent="-342900">
              <a:buFont typeface="Arial" panose="020B0604020202020204" pitchFamily="34" charset="0"/>
              <a:buChar char="•"/>
            </a:pPr>
            <a:r>
              <a:rPr lang="sl-SI" sz="2800" u="sng" kern="100" dirty="0">
                <a:ea typeface="Calibri" panose="020F0502020204030204" pitchFamily="34" charset="0"/>
                <a:cs typeface="Times New Roman" panose="02020603050405020304" pitchFamily="18" charset="0"/>
              </a:rPr>
              <a:t>Oranice:</a:t>
            </a:r>
            <a:r>
              <a:rPr lang="sl-SI" sz="2800" kern="100" dirty="0">
                <a:ea typeface="Calibri" panose="020F0502020204030204" pitchFamily="34" charset="0"/>
                <a:cs typeface="Times New Roman" panose="02020603050405020304" pitchFamily="18" charset="0"/>
              </a:rPr>
              <a:t> </a:t>
            </a:r>
            <a:r>
              <a:rPr lang="sl-SI" sz="2800" i="1" kern="100" dirty="0">
                <a:ea typeface="Calibri" panose="020F0502020204030204" pitchFamily="34" charset="0"/>
                <a:cs typeface="Times New Roman" panose="02020603050405020304" pitchFamily="18" charset="0"/>
              </a:rPr>
              <a:t>Bitanski, Dunajar, Dužički, Hudbat, Hujo, Kronerovi, Lajtanac, Modrović, Nabrig, Pingerova graba, Pingerova jama, Pudli, Rote dingl, Tajog, Tajvan, Tiloš, Turkova jama, Unger dio</a:t>
            </a:r>
          </a:p>
          <a:p>
            <a:pPr marL="342900" indent="-342900">
              <a:buFont typeface="Arial" panose="020B0604020202020204" pitchFamily="34" charset="0"/>
              <a:buChar char="•"/>
            </a:pPr>
            <a:r>
              <a:rPr lang="sl-SI" sz="2800" u="sng" kern="100" dirty="0">
                <a:ea typeface="Calibri" panose="020F0502020204030204" pitchFamily="34" charset="0"/>
                <a:cs typeface="Times New Roman" panose="02020603050405020304" pitchFamily="18" charset="0"/>
              </a:rPr>
              <a:t>Šume:</a:t>
            </a:r>
            <a:r>
              <a:rPr lang="sl-SI" sz="2800" kern="100" dirty="0">
                <a:ea typeface="Calibri" panose="020F0502020204030204" pitchFamily="34" charset="0"/>
                <a:cs typeface="Times New Roman" panose="02020603050405020304" pitchFamily="18" charset="0"/>
              </a:rPr>
              <a:t> </a:t>
            </a:r>
            <a:r>
              <a:rPr lang="sl-SI" sz="2800" i="1" kern="100" dirty="0">
                <a:ea typeface="Calibri" panose="020F0502020204030204" pitchFamily="34" charset="0"/>
                <a:cs typeface="Times New Roman" panose="02020603050405020304" pitchFamily="18" charset="0"/>
              </a:rPr>
              <a:t>Kardoševa loza, Pavorska loza</a:t>
            </a:r>
          </a:p>
          <a:p>
            <a:pPr marL="342900" indent="-342900">
              <a:buFont typeface="Arial" panose="020B0604020202020204" pitchFamily="34" charset="0"/>
              <a:buChar char="•"/>
            </a:pPr>
            <a:r>
              <a:rPr lang="sl-SI" sz="2800" u="sng" kern="100" dirty="0">
                <a:ea typeface="Calibri" panose="020F0502020204030204" pitchFamily="34" charset="0"/>
                <a:cs typeface="Times New Roman" panose="02020603050405020304" pitchFamily="18" charset="0"/>
              </a:rPr>
              <a:t>Vrtovi, vinogradi, voćnjaci: </a:t>
            </a:r>
            <a:r>
              <a:rPr lang="sl-SI" sz="2800" i="1" kern="100" dirty="0">
                <a:ea typeface="Calibri" panose="020F0502020204030204" pitchFamily="34" charset="0"/>
                <a:cs typeface="Times New Roman" panose="02020603050405020304" pitchFamily="18" charset="0"/>
              </a:rPr>
              <a:t>Konoplji verti, Pajngert, Verti</a:t>
            </a:r>
          </a:p>
          <a:p>
            <a:pPr marL="342900" indent="-342900">
              <a:buFont typeface="Arial" panose="020B0604020202020204" pitchFamily="34" charset="0"/>
              <a:buChar char="•"/>
            </a:pPr>
            <a:r>
              <a:rPr lang="sl-SI" sz="2800" u="sng" kern="100" dirty="0">
                <a:ea typeface="Calibri" panose="020F0502020204030204" pitchFamily="34" charset="0"/>
                <a:cs typeface="Times New Roman" panose="02020603050405020304" pitchFamily="18" charset="0"/>
              </a:rPr>
              <a:t>Pašnjak:</a:t>
            </a:r>
            <a:r>
              <a:rPr lang="sl-SI" sz="2800" kern="100" dirty="0">
                <a:ea typeface="Calibri" panose="020F0502020204030204" pitchFamily="34" charset="0"/>
                <a:cs typeface="Times New Roman" panose="02020603050405020304" pitchFamily="18" charset="0"/>
              </a:rPr>
              <a:t> </a:t>
            </a:r>
            <a:r>
              <a:rPr lang="sl-SI" sz="2800" i="1" kern="100" dirty="0">
                <a:ea typeface="Calibri" panose="020F0502020204030204" pitchFamily="34" charset="0"/>
                <a:cs typeface="Times New Roman" panose="02020603050405020304" pitchFamily="18" charset="0"/>
              </a:rPr>
              <a:t>Sinokoš</a:t>
            </a:r>
          </a:p>
          <a:p>
            <a:pPr marL="342900" indent="-342900">
              <a:buFont typeface="Arial" panose="020B0604020202020204" pitchFamily="34" charset="0"/>
              <a:buChar char="•"/>
            </a:pPr>
            <a:r>
              <a:rPr lang="sl-SI" sz="2800" u="sng" kern="100" dirty="0">
                <a:ea typeface="Calibri" panose="020F0502020204030204" pitchFamily="34" charset="0"/>
                <a:cs typeface="Times New Roman" panose="02020603050405020304" pitchFamily="18" charset="0"/>
              </a:rPr>
              <a:t>Hidronimi: </a:t>
            </a:r>
            <a:r>
              <a:rPr lang="sl-SI" sz="2800" i="1" kern="100" dirty="0">
                <a:ea typeface="Calibri" panose="020F0502020204030204" pitchFamily="34" charset="0"/>
                <a:cs typeface="Times New Roman" panose="02020603050405020304" pitchFamily="18" charset="0"/>
              </a:rPr>
              <a:t>Crikvena voda, Kanalija, Mali Dunaj</a:t>
            </a:r>
            <a:endParaRPr lang="sl-SI" sz="2800" kern="1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sl-SI" sz="2800" kern="1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sl-SI" sz="2800" kern="1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hu-HU" sz="2800" dirty="0"/>
          </a:p>
        </p:txBody>
      </p:sp>
    </p:spTree>
    <p:extLst>
      <p:ext uri="{BB962C8B-B14F-4D97-AF65-F5344CB8AC3E}">
        <p14:creationId xmlns:p14="http://schemas.microsoft.com/office/powerpoint/2010/main" val="220705327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a:extLst>
            <a:ext uri="{FF2B5EF4-FFF2-40B4-BE49-F238E27FC236}">
              <a16:creationId xmlns:a16="http://schemas.microsoft.com/office/drawing/2014/main" id="{25B4833B-52C6-3305-5FC4-48A0FCCE9E6D}"/>
            </a:ext>
          </a:extLst>
        </p:cNvPr>
        <p:cNvGrpSpPr/>
        <p:nvPr/>
      </p:nvGrpSpPr>
      <p:grpSpPr>
        <a:xfrm>
          <a:off x="0" y="0"/>
          <a:ext cx="0" cy="0"/>
          <a:chOff x="0" y="0"/>
          <a:chExt cx="0" cy="0"/>
        </a:xfrm>
      </p:grpSpPr>
      <p:sp>
        <p:nvSpPr>
          <p:cNvPr id="2" name="Szövegdoboz 1">
            <a:extLst>
              <a:ext uri="{FF2B5EF4-FFF2-40B4-BE49-F238E27FC236}">
                <a16:creationId xmlns:a16="http://schemas.microsoft.com/office/drawing/2014/main" id="{B5C7AA50-846C-01AB-CEC0-9782A5539F4A}"/>
              </a:ext>
            </a:extLst>
          </p:cNvPr>
          <p:cNvSpPr txBox="1"/>
          <p:nvPr/>
        </p:nvSpPr>
        <p:spPr>
          <a:xfrm>
            <a:off x="1340431" y="0"/>
            <a:ext cx="5452698" cy="646331"/>
          </a:xfrm>
          <a:prstGeom prst="rect">
            <a:avLst/>
          </a:prstGeom>
          <a:noFill/>
        </p:spPr>
        <p:txBody>
          <a:bodyPr wrap="square" rtlCol="0">
            <a:spAutoFit/>
          </a:bodyPr>
          <a:lstStyle/>
          <a:p>
            <a:pPr algn="ctr"/>
            <a:r>
              <a:rPr lang="sl-SI" sz="3600" dirty="0">
                <a:solidFill>
                  <a:schemeClr val="bg2">
                    <a:lumMod val="50000"/>
                  </a:schemeClr>
                </a:solidFill>
                <a:latin typeface="Georgia" pitchFamily="18" charset="0"/>
              </a:rPr>
              <a:t>Toponimija Bizonje</a:t>
            </a:r>
            <a:endParaRPr lang="hu-HU" sz="3600" dirty="0">
              <a:solidFill>
                <a:schemeClr val="bg2">
                  <a:lumMod val="50000"/>
                </a:schemeClr>
              </a:solidFill>
              <a:latin typeface="Georgia" pitchFamily="18" charset="0"/>
            </a:endParaRPr>
          </a:p>
        </p:txBody>
      </p:sp>
      <p:sp>
        <p:nvSpPr>
          <p:cNvPr id="4" name="Szövegdoboz 3">
            <a:extLst>
              <a:ext uri="{FF2B5EF4-FFF2-40B4-BE49-F238E27FC236}">
                <a16:creationId xmlns:a16="http://schemas.microsoft.com/office/drawing/2014/main" id="{A5E941B9-0393-E958-B82F-0B5D071FDFE9}"/>
              </a:ext>
            </a:extLst>
          </p:cNvPr>
          <p:cNvSpPr txBox="1"/>
          <p:nvPr/>
        </p:nvSpPr>
        <p:spPr>
          <a:xfrm>
            <a:off x="683568" y="764704"/>
            <a:ext cx="7416824" cy="4832092"/>
          </a:xfrm>
          <a:prstGeom prst="rect">
            <a:avLst/>
          </a:prstGeom>
          <a:noFill/>
        </p:spPr>
        <p:txBody>
          <a:bodyPr wrap="square" rtlCol="0">
            <a:spAutoFit/>
          </a:bodyPr>
          <a:lstStyle/>
          <a:p>
            <a:pPr marL="342900" indent="-342900">
              <a:buFont typeface="Arial" panose="020B0604020202020204" pitchFamily="34" charset="0"/>
              <a:buChar char="•"/>
            </a:pPr>
            <a:r>
              <a:rPr lang="sl-SI" sz="2800" u="sng" kern="100" dirty="0">
                <a:ea typeface="Calibri" panose="020F0502020204030204" pitchFamily="34" charset="0"/>
                <a:cs typeface="Times New Roman" panose="02020603050405020304" pitchFamily="18" charset="0"/>
              </a:rPr>
              <a:t>Križevi, spomenici, kapele:</a:t>
            </a:r>
            <a:r>
              <a:rPr lang="sl-SI" sz="2800" kern="100" dirty="0">
                <a:ea typeface="Calibri" panose="020F0502020204030204" pitchFamily="34" charset="0"/>
                <a:cs typeface="Times New Roman" panose="02020603050405020304" pitchFamily="18" charset="0"/>
              </a:rPr>
              <a:t> </a:t>
            </a:r>
            <a:r>
              <a:rPr lang="sl-SI" sz="2800" i="1" kern="100" dirty="0">
                <a:ea typeface="Calibri" panose="020F0502020204030204" pitchFamily="34" charset="0"/>
                <a:cs typeface="Times New Roman" panose="02020603050405020304" pitchFamily="18" charset="0"/>
              </a:rPr>
              <a:t>Drenovski križ, Florijan, Hujov križ, Kalinkov križ, Kapejla Divice Marije, Matkovićev križ, Pi, Prajnerov križ, Pripjelo Kristuš, Sveti Ivan, Sveto trojstvo kapejla</a:t>
            </a:r>
          </a:p>
          <a:p>
            <a:pPr marL="342900" indent="-342900">
              <a:buFont typeface="Arial" panose="020B0604020202020204" pitchFamily="34" charset="0"/>
              <a:buChar char="•"/>
            </a:pPr>
            <a:r>
              <a:rPr lang="sl-SI" sz="2800" u="sng" kern="100" dirty="0">
                <a:ea typeface="Calibri" panose="020F0502020204030204" pitchFamily="34" charset="0"/>
                <a:cs typeface="Times New Roman" panose="02020603050405020304" pitchFamily="18" charset="0"/>
              </a:rPr>
              <a:t>Poljski putovi: </a:t>
            </a:r>
            <a:r>
              <a:rPr lang="sl-SI" sz="2800" i="1" kern="100" dirty="0">
                <a:ea typeface="Calibri" panose="020F0502020204030204" pitchFamily="34" charset="0"/>
                <a:cs typeface="Times New Roman" panose="02020603050405020304" pitchFamily="18" charset="0"/>
              </a:rPr>
              <a:t>Pajngertski put, Petkini put</a:t>
            </a:r>
          </a:p>
          <a:p>
            <a:pPr marL="342900" indent="-342900">
              <a:buFont typeface="Arial" panose="020B0604020202020204" pitchFamily="34" charset="0"/>
              <a:buChar char="•"/>
            </a:pPr>
            <a:r>
              <a:rPr lang="sl-SI" sz="2800" u="sng" kern="100" dirty="0">
                <a:ea typeface="Calibri" panose="020F0502020204030204" pitchFamily="34" charset="0"/>
                <a:cs typeface="Times New Roman" panose="02020603050405020304" pitchFamily="18" charset="0"/>
              </a:rPr>
              <a:t>Zgrada: </a:t>
            </a:r>
            <a:r>
              <a:rPr lang="sl-SI" sz="2800" i="1" kern="100" dirty="0">
                <a:ea typeface="Calibri" panose="020F0502020204030204" pitchFamily="34" charset="0"/>
                <a:cs typeface="Times New Roman" panose="02020603050405020304" pitchFamily="18" charset="0"/>
              </a:rPr>
              <a:t>Slavićeva hiža</a:t>
            </a:r>
            <a:endParaRPr lang="sl-SI" sz="2800" i="1" u="sng" kern="1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sl-SI" sz="2800" kern="1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sl-SI" sz="2800" kern="1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sl-SI" sz="2800" kern="1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hu-HU" sz="2800" dirty="0"/>
          </a:p>
        </p:txBody>
      </p:sp>
    </p:spTree>
    <p:extLst>
      <p:ext uri="{BB962C8B-B14F-4D97-AF65-F5344CB8AC3E}">
        <p14:creationId xmlns:p14="http://schemas.microsoft.com/office/powerpoint/2010/main" val="118052661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Szövegdoboz 1"/>
          <p:cNvSpPr txBox="1"/>
          <p:nvPr/>
        </p:nvSpPr>
        <p:spPr>
          <a:xfrm>
            <a:off x="1340431" y="0"/>
            <a:ext cx="5452698" cy="1200329"/>
          </a:xfrm>
          <a:prstGeom prst="rect">
            <a:avLst/>
          </a:prstGeom>
          <a:noFill/>
        </p:spPr>
        <p:txBody>
          <a:bodyPr wrap="square" rtlCol="0">
            <a:spAutoFit/>
          </a:bodyPr>
          <a:lstStyle/>
          <a:p>
            <a:pPr algn="ctr"/>
            <a:r>
              <a:rPr lang="sl-SI" sz="3600" dirty="0">
                <a:solidFill>
                  <a:schemeClr val="bg2">
                    <a:lumMod val="50000"/>
                  </a:schemeClr>
                </a:solidFill>
                <a:latin typeface="Georgia" pitchFamily="18" charset="0"/>
              </a:rPr>
              <a:t>Obiteljski nadimci u Bizonji</a:t>
            </a:r>
            <a:endParaRPr lang="hu-HU" sz="3600" dirty="0">
              <a:solidFill>
                <a:schemeClr val="bg2">
                  <a:lumMod val="50000"/>
                </a:schemeClr>
              </a:solidFill>
              <a:latin typeface="Georgia" pitchFamily="18" charset="0"/>
            </a:endParaRPr>
          </a:p>
        </p:txBody>
      </p:sp>
      <p:sp>
        <p:nvSpPr>
          <p:cNvPr id="4" name="Szövegdoboz 3"/>
          <p:cNvSpPr txBox="1"/>
          <p:nvPr/>
        </p:nvSpPr>
        <p:spPr>
          <a:xfrm>
            <a:off x="611560" y="1412776"/>
            <a:ext cx="7704856" cy="6494085"/>
          </a:xfrm>
          <a:prstGeom prst="rect">
            <a:avLst/>
          </a:prstGeom>
          <a:noFill/>
        </p:spPr>
        <p:txBody>
          <a:bodyPr wrap="square" rtlCol="0">
            <a:spAutoFit/>
          </a:bodyPr>
          <a:lstStyle/>
          <a:p>
            <a:pPr marL="342900" indent="-342900">
              <a:buFont typeface="Arial" panose="020B0604020202020204" pitchFamily="34" charset="0"/>
              <a:buChar char="•"/>
            </a:pPr>
            <a:r>
              <a:rPr lang="sl-SI" sz="2800" i="1" kern="100" dirty="0">
                <a:ea typeface="Calibri" panose="020F0502020204030204" pitchFamily="34" charset="0"/>
                <a:cs typeface="Times New Roman" panose="02020603050405020304" pitchFamily="18" charset="0"/>
              </a:rPr>
              <a:t>Hižna imena u gradišćanskohrvatski seli Gradišća, Slovačke i Ugarske</a:t>
            </a:r>
            <a:r>
              <a:rPr lang="sl-SI" sz="2800" kern="100" dirty="0">
                <a:ea typeface="Calibri" panose="020F0502020204030204" pitchFamily="34" charset="0"/>
                <a:cs typeface="Times New Roman" panose="02020603050405020304" pitchFamily="18" charset="0"/>
              </a:rPr>
              <a:t>. </a:t>
            </a:r>
            <a:r>
              <a:rPr lang="sl-SI" sz="2800" i="1" kern="100" dirty="0">
                <a:ea typeface="Calibri" panose="020F0502020204030204" pitchFamily="34" charset="0"/>
                <a:cs typeface="Times New Roman" panose="02020603050405020304" pitchFamily="18" charset="0"/>
              </a:rPr>
              <a:t>Treti dio. Dodatki i korekture</a:t>
            </a:r>
            <a:r>
              <a:rPr lang="sl-SI" sz="2800" kern="100" dirty="0">
                <a:ea typeface="Calibri" panose="020F0502020204030204" pitchFamily="34" charset="0"/>
                <a:cs typeface="Times New Roman" panose="02020603050405020304" pitchFamily="18" charset="0"/>
              </a:rPr>
              <a:t>. Trajštof: ZIGH. 2016.</a:t>
            </a:r>
          </a:p>
          <a:p>
            <a:pPr marL="342900" indent="-342900">
              <a:buFont typeface="Arial" panose="020B0604020202020204" pitchFamily="34" charset="0"/>
              <a:buChar char="•"/>
            </a:pPr>
            <a:r>
              <a:rPr lang="sl-SI" sz="2800" kern="100" dirty="0">
                <a:ea typeface="Calibri" panose="020F0502020204030204" pitchFamily="34" charset="0"/>
                <a:cs typeface="Times New Roman" panose="02020603050405020304" pitchFamily="18" charset="0"/>
              </a:rPr>
              <a:t>109 obiteljskih nadimaka – stari popis + novi popis Balazsa Martinschicha (Martinšić)</a:t>
            </a:r>
          </a:p>
          <a:p>
            <a:pPr marL="342900" indent="-342900">
              <a:buFont typeface="Arial" panose="020B0604020202020204" pitchFamily="34" charset="0"/>
              <a:buChar char="•"/>
            </a:pPr>
            <a:r>
              <a:rPr lang="sl-SI" sz="2800" i="1" kern="100" dirty="0">
                <a:ea typeface="Calibri" panose="020F0502020204030204" pitchFamily="34" charset="0"/>
                <a:cs typeface="Times New Roman" panose="02020603050405020304" pitchFamily="18" charset="0"/>
              </a:rPr>
              <a:t>„U selu spada u oči dost velik broj nepotpunih hižnih imen, kade se hasnuju uglavnom samo prezimena ili zvanja redje nadimki po osebina stanovnikov. Veliki broj takovih oblikov bi se mogao tumačiti kot konac stvaranja hižnih imen.“ </a:t>
            </a:r>
            <a:r>
              <a:rPr lang="sl-SI" sz="2800" kern="100" dirty="0">
                <a:ea typeface="Calibri" panose="020F0502020204030204" pitchFamily="34" charset="0"/>
                <a:cs typeface="Times New Roman" panose="02020603050405020304" pitchFamily="18" charset="0"/>
              </a:rPr>
              <a:t>(Benčić–Pavišić–Sučić 2016: 22)</a:t>
            </a:r>
          </a:p>
          <a:p>
            <a:pPr marL="342900" indent="-342900">
              <a:buFont typeface="Arial" panose="020B0604020202020204" pitchFamily="34" charset="0"/>
              <a:buChar char="•"/>
            </a:pPr>
            <a:endParaRPr lang="sl-SI" sz="2800" kern="1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sl-SI" sz="2800" kern="1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sl-SI" sz="2800" dirty="0"/>
          </a:p>
          <a:p>
            <a:pPr marL="342900" indent="-342900">
              <a:buFont typeface="Arial" panose="020B0604020202020204" pitchFamily="34" charset="0"/>
              <a:buChar char="•"/>
            </a:pPr>
            <a:endParaRPr lang="hu-HU" sz="2400" dirty="0"/>
          </a:p>
        </p:txBody>
      </p:sp>
    </p:spTree>
    <p:extLst>
      <p:ext uri="{BB962C8B-B14F-4D97-AF65-F5344CB8AC3E}">
        <p14:creationId xmlns:p14="http://schemas.microsoft.com/office/powerpoint/2010/main" val="1492268744"/>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a:extLst>
            <a:ext uri="{FF2B5EF4-FFF2-40B4-BE49-F238E27FC236}">
              <a16:creationId xmlns:a16="http://schemas.microsoft.com/office/drawing/2014/main" id="{45EA1E20-79CC-FAE8-C046-1009ACEF6502}"/>
            </a:ext>
          </a:extLst>
        </p:cNvPr>
        <p:cNvGrpSpPr/>
        <p:nvPr/>
      </p:nvGrpSpPr>
      <p:grpSpPr>
        <a:xfrm>
          <a:off x="0" y="0"/>
          <a:ext cx="0" cy="0"/>
          <a:chOff x="0" y="0"/>
          <a:chExt cx="0" cy="0"/>
        </a:xfrm>
      </p:grpSpPr>
      <p:sp>
        <p:nvSpPr>
          <p:cNvPr id="2" name="Szövegdoboz 1">
            <a:extLst>
              <a:ext uri="{FF2B5EF4-FFF2-40B4-BE49-F238E27FC236}">
                <a16:creationId xmlns:a16="http://schemas.microsoft.com/office/drawing/2014/main" id="{448CD835-C703-79BD-505A-0B9C05449772}"/>
              </a:ext>
            </a:extLst>
          </p:cNvPr>
          <p:cNvSpPr txBox="1"/>
          <p:nvPr/>
        </p:nvSpPr>
        <p:spPr>
          <a:xfrm>
            <a:off x="1340431" y="0"/>
            <a:ext cx="5452698" cy="1200329"/>
          </a:xfrm>
          <a:prstGeom prst="rect">
            <a:avLst/>
          </a:prstGeom>
          <a:noFill/>
        </p:spPr>
        <p:txBody>
          <a:bodyPr wrap="square" rtlCol="0">
            <a:spAutoFit/>
          </a:bodyPr>
          <a:lstStyle/>
          <a:p>
            <a:pPr algn="ctr"/>
            <a:r>
              <a:rPr lang="sl-SI" sz="3600" dirty="0">
                <a:solidFill>
                  <a:schemeClr val="bg2">
                    <a:lumMod val="50000"/>
                  </a:schemeClr>
                </a:solidFill>
                <a:latin typeface="Georgia" pitchFamily="18" charset="0"/>
              </a:rPr>
              <a:t>Obiteljski nadimci u Bizonji</a:t>
            </a:r>
            <a:endParaRPr lang="hu-HU" sz="3600" dirty="0">
              <a:solidFill>
                <a:schemeClr val="bg2">
                  <a:lumMod val="50000"/>
                </a:schemeClr>
              </a:solidFill>
              <a:latin typeface="Georgia" pitchFamily="18" charset="0"/>
            </a:endParaRPr>
          </a:p>
        </p:txBody>
      </p:sp>
      <p:sp>
        <p:nvSpPr>
          <p:cNvPr id="4" name="Szövegdoboz 3">
            <a:extLst>
              <a:ext uri="{FF2B5EF4-FFF2-40B4-BE49-F238E27FC236}">
                <a16:creationId xmlns:a16="http://schemas.microsoft.com/office/drawing/2014/main" id="{1BDA5C5D-C6C6-9279-2440-1CBDF2858343}"/>
              </a:ext>
            </a:extLst>
          </p:cNvPr>
          <p:cNvSpPr txBox="1"/>
          <p:nvPr/>
        </p:nvSpPr>
        <p:spPr>
          <a:xfrm>
            <a:off x="611560" y="1412776"/>
            <a:ext cx="7704856" cy="6063198"/>
          </a:xfrm>
          <a:prstGeom prst="rect">
            <a:avLst/>
          </a:prstGeom>
          <a:noFill/>
        </p:spPr>
        <p:txBody>
          <a:bodyPr wrap="square" rtlCol="0">
            <a:spAutoFit/>
          </a:bodyPr>
          <a:lstStyle/>
          <a:p>
            <a:pPr marL="342900" indent="-342900">
              <a:buFont typeface="Arial" panose="020B0604020202020204" pitchFamily="34" charset="0"/>
              <a:buChar char="•"/>
            </a:pPr>
            <a:r>
              <a:rPr lang="sl-SI" sz="2800" kern="100" dirty="0">
                <a:ea typeface="Calibri" panose="020F0502020204030204" pitchFamily="34" charset="0"/>
                <a:cs typeface="Times New Roman" panose="02020603050405020304" pitchFamily="18" charset="0"/>
              </a:rPr>
              <a:t>hižno ime – obiteljski nadimak</a:t>
            </a:r>
          </a:p>
          <a:p>
            <a:pPr marL="342900" indent="-342900">
              <a:buFont typeface="Arial" panose="020B0604020202020204" pitchFamily="34" charset="0"/>
              <a:buChar char="•"/>
            </a:pPr>
            <a:r>
              <a:rPr lang="sl-SI" sz="2800" kern="100" dirty="0">
                <a:ea typeface="Calibri" panose="020F0502020204030204" pitchFamily="34" charset="0"/>
                <a:cs typeface="Times New Roman" panose="02020603050405020304" pitchFamily="18" charset="0"/>
              </a:rPr>
              <a:t>Bizonjski su obiteljski nadimci antroponimsko-toponimska kategorija pluralne forme vezana isključivo uz neslužbenu komunikaciju u seoskoj sredini.</a:t>
            </a:r>
          </a:p>
          <a:p>
            <a:pPr marL="342900" indent="-342900">
              <a:buFont typeface="Arial" panose="020B0604020202020204" pitchFamily="34" charset="0"/>
              <a:buChar char="•"/>
            </a:pPr>
            <a:r>
              <a:rPr lang="sl-SI" sz="2800" kern="100" dirty="0">
                <a:ea typeface="Calibri" panose="020F0502020204030204" pitchFamily="34" charset="0"/>
                <a:cs typeface="Times New Roman" panose="02020603050405020304" pitchFamily="18" charset="0"/>
              </a:rPr>
              <a:t>manje su sačuvani obiteljski nadimci u Bizonji nego u drugim gradišćanskohrvatskim naseljima u Mađarskoj</a:t>
            </a:r>
          </a:p>
          <a:p>
            <a:pPr marL="342900" indent="-342900">
              <a:buFont typeface="Arial" panose="020B0604020202020204" pitchFamily="34" charset="0"/>
              <a:buChar char="•"/>
            </a:pPr>
            <a:r>
              <a:rPr lang="sl-SI" sz="2800" kern="100" dirty="0">
                <a:ea typeface="Calibri" panose="020F0502020204030204" pitchFamily="34" charset="0"/>
                <a:cs typeface="Times New Roman" panose="02020603050405020304" pitchFamily="18" charset="0"/>
              </a:rPr>
              <a:t>velike društvene promjene</a:t>
            </a:r>
          </a:p>
          <a:p>
            <a:pPr marL="342900" indent="-342900">
              <a:buFont typeface="Arial" panose="020B0604020202020204" pitchFamily="34" charset="0"/>
              <a:buChar char="•"/>
            </a:pPr>
            <a:endParaRPr lang="sl-SI" sz="2800" kern="1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sl-SI" sz="2800" kern="1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sl-SI" sz="2800" kern="1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sl-SI" sz="2800" dirty="0"/>
          </a:p>
          <a:p>
            <a:pPr marL="342900" indent="-342900">
              <a:buFont typeface="Arial" panose="020B0604020202020204" pitchFamily="34" charset="0"/>
              <a:buChar char="•"/>
            </a:pPr>
            <a:endParaRPr lang="hu-HU" sz="2400" dirty="0"/>
          </a:p>
        </p:txBody>
      </p:sp>
    </p:spTree>
    <p:extLst>
      <p:ext uri="{BB962C8B-B14F-4D97-AF65-F5344CB8AC3E}">
        <p14:creationId xmlns:p14="http://schemas.microsoft.com/office/powerpoint/2010/main" val="301339678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a:extLst>
            <a:ext uri="{FF2B5EF4-FFF2-40B4-BE49-F238E27FC236}">
              <a16:creationId xmlns:a16="http://schemas.microsoft.com/office/drawing/2014/main" id="{2478951C-F8EA-40FC-1DFF-96E0CCEE5306}"/>
            </a:ext>
          </a:extLst>
        </p:cNvPr>
        <p:cNvGrpSpPr/>
        <p:nvPr/>
      </p:nvGrpSpPr>
      <p:grpSpPr>
        <a:xfrm>
          <a:off x="0" y="0"/>
          <a:ext cx="0" cy="0"/>
          <a:chOff x="0" y="0"/>
          <a:chExt cx="0" cy="0"/>
        </a:xfrm>
      </p:grpSpPr>
      <p:sp>
        <p:nvSpPr>
          <p:cNvPr id="2" name="Szövegdoboz 1">
            <a:extLst>
              <a:ext uri="{FF2B5EF4-FFF2-40B4-BE49-F238E27FC236}">
                <a16:creationId xmlns:a16="http://schemas.microsoft.com/office/drawing/2014/main" id="{CCB11B4D-75D5-A25B-5114-82F1380B7A8F}"/>
              </a:ext>
            </a:extLst>
          </p:cNvPr>
          <p:cNvSpPr txBox="1"/>
          <p:nvPr/>
        </p:nvSpPr>
        <p:spPr>
          <a:xfrm>
            <a:off x="1340431" y="1"/>
            <a:ext cx="5391809" cy="1200329"/>
          </a:xfrm>
          <a:prstGeom prst="rect">
            <a:avLst/>
          </a:prstGeom>
          <a:noFill/>
        </p:spPr>
        <p:txBody>
          <a:bodyPr wrap="square" rtlCol="0">
            <a:spAutoFit/>
          </a:bodyPr>
          <a:lstStyle/>
          <a:p>
            <a:pPr algn="ctr"/>
            <a:r>
              <a:rPr lang="sl-SI" sz="3600" dirty="0">
                <a:solidFill>
                  <a:schemeClr val="bg2">
                    <a:lumMod val="50000"/>
                  </a:schemeClr>
                </a:solidFill>
                <a:latin typeface="Georgia" pitchFamily="18" charset="0"/>
              </a:rPr>
              <a:t>Obiteljski nadimci u Bizonji</a:t>
            </a:r>
            <a:endParaRPr lang="hu-HU" sz="3600" dirty="0">
              <a:solidFill>
                <a:schemeClr val="bg2">
                  <a:lumMod val="50000"/>
                </a:schemeClr>
              </a:solidFill>
              <a:latin typeface="Georgia" pitchFamily="18" charset="0"/>
            </a:endParaRPr>
          </a:p>
        </p:txBody>
      </p:sp>
      <p:sp>
        <p:nvSpPr>
          <p:cNvPr id="4" name="Szövegdoboz 3">
            <a:extLst>
              <a:ext uri="{FF2B5EF4-FFF2-40B4-BE49-F238E27FC236}">
                <a16:creationId xmlns:a16="http://schemas.microsoft.com/office/drawing/2014/main" id="{05040D18-ADE5-7D17-DCC7-654131C302DB}"/>
              </a:ext>
            </a:extLst>
          </p:cNvPr>
          <p:cNvSpPr txBox="1"/>
          <p:nvPr/>
        </p:nvSpPr>
        <p:spPr>
          <a:xfrm>
            <a:off x="611560" y="1340768"/>
            <a:ext cx="7704856" cy="6155531"/>
          </a:xfrm>
          <a:prstGeom prst="rect">
            <a:avLst/>
          </a:prstGeom>
          <a:noFill/>
        </p:spPr>
        <p:txBody>
          <a:bodyPr wrap="square" rtlCol="0">
            <a:spAutoFit/>
          </a:bodyPr>
          <a:lstStyle/>
          <a:p>
            <a:pPr marL="342900" indent="-342900">
              <a:buFont typeface="Arial" panose="020B0604020202020204" pitchFamily="34" charset="0"/>
              <a:buChar char="•"/>
            </a:pPr>
            <a:r>
              <a:rPr lang="sl-SI" sz="2600" kern="100" dirty="0">
                <a:ea typeface="Calibri" panose="020F0502020204030204" pitchFamily="34" charset="0"/>
                <a:cs typeface="Times New Roman" panose="02020603050405020304" pitchFamily="18" charset="0"/>
              </a:rPr>
              <a:t>pravi obiteljski nadimci : nepravi obiteljski nadimci</a:t>
            </a:r>
          </a:p>
          <a:p>
            <a:pPr marL="342900" indent="-342900">
              <a:buFont typeface="Arial" panose="020B0604020202020204" pitchFamily="34" charset="0"/>
              <a:buChar char="•"/>
            </a:pPr>
            <a:r>
              <a:rPr lang="sl-SI" sz="2600" u="sng" kern="100" dirty="0">
                <a:ea typeface="Calibri" panose="020F0502020204030204" pitchFamily="34" charset="0"/>
                <a:cs typeface="Times New Roman" panose="02020603050405020304" pitchFamily="18" charset="0"/>
              </a:rPr>
              <a:t>Motivacijsko-tvorbena obilježja</a:t>
            </a:r>
          </a:p>
          <a:p>
            <a:pPr marL="342900" indent="-342900">
              <a:buFont typeface="Arial" panose="020B0604020202020204" pitchFamily="34" charset="0"/>
              <a:buChar char="•"/>
            </a:pPr>
            <a:r>
              <a:rPr lang="sl-SI" sz="2600" kern="100" dirty="0">
                <a:ea typeface="Calibri" panose="020F0502020204030204" pitchFamily="34" charset="0"/>
                <a:cs typeface="Times New Roman" panose="02020603050405020304" pitchFamily="18" charset="0"/>
              </a:rPr>
              <a:t>osnova + -ovi/-evi/-ini</a:t>
            </a:r>
          </a:p>
          <a:p>
            <a:pPr marL="342900" indent="-342900">
              <a:buFont typeface="Arial" panose="020B0604020202020204" pitchFamily="34" charset="0"/>
              <a:buChar char="•"/>
            </a:pPr>
            <a:r>
              <a:rPr lang="sl-SI" sz="2600" kern="100" dirty="0">
                <a:ea typeface="Calibri" panose="020F0502020204030204" pitchFamily="34" charset="0"/>
                <a:cs typeface="Times New Roman" panose="02020603050405020304" pitchFamily="18" charset="0"/>
              </a:rPr>
              <a:t>osobno ime: </a:t>
            </a:r>
            <a:r>
              <a:rPr lang="sl-SI" sz="2600" i="1" kern="100" dirty="0">
                <a:ea typeface="Calibri" panose="020F0502020204030204" pitchFamily="34" charset="0"/>
                <a:cs typeface="Times New Roman" panose="02020603050405020304" pitchFamily="18" charset="0"/>
              </a:rPr>
              <a:t>Ambruševi </a:t>
            </a:r>
            <a:r>
              <a:rPr lang="sl-SI" sz="2600" kern="100" dirty="0">
                <a:ea typeface="Calibri" panose="020F0502020204030204" pitchFamily="34" charset="0"/>
                <a:cs typeface="Times New Roman" panose="02020603050405020304" pitchFamily="18" charset="0"/>
              </a:rPr>
              <a:t>(mađ. </a:t>
            </a:r>
            <a:r>
              <a:rPr lang="sl-SI" sz="2600" i="1" kern="100" dirty="0">
                <a:ea typeface="Calibri" panose="020F0502020204030204" pitchFamily="34" charset="0"/>
                <a:cs typeface="Times New Roman" panose="02020603050405020304" pitchFamily="18" charset="0"/>
              </a:rPr>
              <a:t>Ambrus</a:t>
            </a:r>
            <a:r>
              <a:rPr lang="sl-SI" sz="2600" kern="100" dirty="0">
                <a:ea typeface="Calibri" panose="020F0502020204030204" pitchFamily="34" charset="0"/>
                <a:cs typeface="Times New Roman" panose="02020603050405020304" pitchFamily="18" charset="0"/>
              </a:rPr>
              <a:t>), </a:t>
            </a:r>
            <a:r>
              <a:rPr lang="sl-SI" sz="2600" i="1" kern="100" dirty="0">
                <a:ea typeface="Calibri" panose="020F0502020204030204" pitchFamily="34" charset="0"/>
                <a:cs typeface="Times New Roman" panose="02020603050405020304" pitchFamily="18" charset="0"/>
              </a:rPr>
              <a:t>Janovi </a:t>
            </a:r>
            <a:r>
              <a:rPr lang="sl-SI" sz="2600" kern="100" dirty="0">
                <a:ea typeface="Calibri" panose="020F0502020204030204" pitchFamily="34" charset="0"/>
                <a:cs typeface="Times New Roman" panose="02020603050405020304" pitchFamily="18" charset="0"/>
              </a:rPr>
              <a:t>(Ivan), </a:t>
            </a:r>
            <a:r>
              <a:rPr lang="sl-SI" sz="2600" i="1" kern="100" dirty="0">
                <a:ea typeface="Calibri" panose="020F0502020204030204" pitchFamily="34" charset="0"/>
                <a:cs typeface="Times New Roman" panose="02020603050405020304" pitchFamily="18" charset="0"/>
              </a:rPr>
              <a:t>Paulini </a:t>
            </a:r>
            <a:r>
              <a:rPr lang="sl-SI" sz="2600" kern="100" dirty="0">
                <a:ea typeface="Calibri" panose="020F0502020204030204" pitchFamily="34" charset="0"/>
                <a:cs typeface="Times New Roman" panose="02020603050405020304" pitchFamily="18" charset="0"/>
              </a:rPr>
              <a:t>(Paula), </a:t>
            </a:r>
            <a:r>
              <a:rPr lang="sl-SI" sz="2600" i="1" kern="100" dirty="0">
                <a:ea typeface="Calibri" panose="020F0502020204030204" pitchFamily="34" charset="0"/>
                <a:cs typeface="Times New Roman" panose="02020603050405020304" pitchFamily="18" charset="0"/>
              </a:rPr>
              <a:t>Pepejini </a:t>
            </a:r>
            <a:r>
              <a:rPr lang="sl-SI" sz="2600" kern="100" dirty="0">
                <a:ea typeface="Calibri" panose="020F0502020204030204" pitchFamily="34" charset="0"/>
                <a:cs typeface="Times New Roman" panose="02020603050405020304" pitchFamily="18" charset="0"/>
              </a:rPr>
              <a:t>(umanjenica za Josipa), </a:t>
            </a:r>
            <a:r>
              <a:rPr lang="sl-SI" sz="2600" i="1" kern="100" dirty="0">
                <a:ea typeface="Calibri" panose="020F0502020204030204" pitchFamily="34" charset="0"/>
                <a:cs typeface="Times New Roman" panose="02020603050405020304" pitchFamily="18" charset="0"/>
              </a:rPr>
              <a:t>Perini </a:t>
            </a:r>
            <a:r>
              <a:rPr lang="sl-SI" sz="2600" kern="100" dirty="0">
                <a:ea typeface="Calibri" panose="020F0502020204030204" pitchFamily="34" charset="0"/>
                <a:cs typeface="Times New Roman" panose="02020603050405020304" pitchFamily="18" charset="0"/>
              </a:rPr>
              <a:t>(Pero), </a:t>
            </a:r>
            <a:r>
              <a:rPr lang="sl-SI" sz="2600" i="1" kern="100" dirty="0">
                <a:ea typeface="Calibri" panose="020F0502020204030204" pitchFamily="34" charset="0"/>
                <a:cs typeface="Times New Roman" panose="02020603050405020304" pitchFamily="18" charset="0"/>
              </a:rPr>
              <a:t>Šimonovi </a:t>
            </a:r>
            <a:r>
              <a:rPr lang="sl-SI" sz="2600" kern="100" dirty="0">
                <a:ea typeface="Calibri" panose="020F0502020204030204" pitchFamily="34" charset="0"/>
                <a:cs typeface="Times New Roman" panose="02020603050405020304" pitchFamily="18" charset="0"/>
              </a:rPr>
              <a:t>(Simon);</a:t>
            </a:r>
          </a:p>
          <a:p>
            <a:pPr marL="342900" indent="-342900">
              <a:buFont typeface="Arial" panose="020B0604020202020204" pitchFamily="34" charset="0"/>
              <a:buChar char="•"/>
            </a:pPr>
            <a:r>
              <a:rPr lang="sl-SI" sz="2600" kern="100" dirty="0">
                <a:ea typeface="Calibri" panose="020F0502020204030204" pitchFamily="34" charset="0"/>
                <a:cs typeface="Times New Roman" panose="02020603050405020304" pitchFamily="18" charset="0"/>
              </a:rPr>
              <a:t>prezime: </a:t>
            </a:r>
            <a:r>
              <a:rPr lang="sl-SI" sz="2600" i="1" kern="100" dirty="0">
                <a:ea typeface="Calibri" panose="020F0502020204030204" pitchFamily="34" charset="0"/>
                <a:cs typeface="Times New Roman" panose="02020603050405020304" pitchFamily="18" charset="0"/>
              </a:rPr>
              <a:t>Bartolićevi, Božanićevi, Fabšićevi, Hakljinovi </a:t>
            </a:r>
            <a:r>
              <a:rPr lang="sl-SI" sz="2600" kern="100" dirty="0">
                <a:ea typeface="Calibri" panose="020F0502020204030204" pitchFamily="34" charset="0"/>
                <a:cs typeface="Times New Roman" panose="02020603050405020304" pitchFamily="18" charset="0"/>
              </a:rPr>
              <a:t>(Hakl), </a:t>
            </a:r>
            <a:r>
              <a:rPr lang="sl-SI" sz="2600" i="1" kern="100" dirty="0">
                <a:ea typeface="Calibri" panose="020F0502020204030204" pitchFamily="34" charset="0"/>
                <a:cs typeface="Times New Roman" panose="02020603050405020304" pitchFamily="18" charset="0"/>
              </a:rPr>
              <a:t>Kamerhoferovi, Rotovi </a:t>
            </a:r>
            <a:r>
              <a:rPr lang="sl-SI" sz="2600" kern="100" dirty="0">
                <a:ea typeface="Calibri" panose="020F0502020204030204" pitchFamily="34" charset="0"/>
                <a:cs typeface="Times New Roman" panose="02020603050405020304" pitchFamily="18" charset="0"/>
              </a:rPr>
              <a:t>(Roth), </a:t>
            </a:r>
            <a:r>
              <a:rPr lang="sl-SI" sz="2600" i="1" kern="100" dirty="0">
                <a:ea typeface="Calibri" panose="020F0502020204030204" pitchFamily="34" charset="0"/>
                <a:cs typeface="Times New Roman" panose="02020603050405020304" pitchFamily="18" charset="0"/>
              </a:rPr>
              <a:t>Vukovi </a:t>
            </a:r>
            <a:r>
              <a:rPr lang="sl-SI" sz="2600" kern="100" dirty="0">
                <a:ea typeface="Calibri" panose="020F0502020204030204" pitchFamily="34" charset="0"/>
                <a:cs typeface="Times New Roman" panose="02020603050405020304" pitchFamily="18" charset="0"/>
              </a:rPr>
              <a:t>(Wolf)</a:t>
            </a:r>
          </a:p>
          <a:p>
            <a:pPr marL="342900" indent="-342900">
              <a:buFont typeface="Arial" panose="020B0604020202020204" pitchFamily="34" charset="0"/>
              <a:buChar char="•"/>
            </a:pPr>
            <a:r>
              <a:rPr lang="sl-SI" sz="2600" kern="100" dirty="0">
                <a:ea typeface="Calibri" panose="020F0502020204030204" pitchFamily="34" charset="0"/>
                <a:cs typeface="Times New Roman" panose="02020603050405020304" pitchFamily="18" charset="0"/>
              </a:rPr>
              <a:t>zanimanje: </a:t>
            </a:r>
            <a:r>
              <a:rPr lang="sl-SI" sz="2600" i="1" kern="100" dirty="0">
                <a:ea typeface="Calibri" panose="020F0502020204030204" pitchFamily="34" charset="0"/>
                <a:cs typeface="Times New Roman" panose="02020603050405020304" pitchFamily="18" charset="0"/>
              </a:rPr>
              <a:t>Kolarovi, Mlikarovi, Školnikovi,  </a:t>
            </a:r>
            <a:endParaRPr lang="sl-SI" sz="2600" kern="1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sl-SI" sz="2600" kern="100">
                <a:ea typeface="Calibri" panose="020F0502020204030204" pitchFamily="34" charset="0"/>
                <a:cs typeface="Times New Roman" panose="02020603050405020304" pitchFamily="18" charset="0"/>
              </a:rPr>
              <a:t>etnik</a:t>
            </a:r>
            <a:r>
              <a:rPr lang="sl-SI" sz="2600" kern="100" dirty="0">
                <a:ea typeface="Calibri" panose="020F0502020204030204" pitchFamily="34" charset="0"/>
                <a:cs typeface="Times New Roman" panose="02020603050405020304" pitchFamily="18" charset="0"/>
              </a:rPr>
              <a:t>: </a:t>
            </a:r>
            <a:r>
              <a:rPr lang="sl-SI" sz="2600" i="1" kern="100" dirty="0">
                <a:ea typeface="Calibri" panose="020F0502020204030204" pitchFamily="34" charset="0"/>
                <a:cs typeface="Times New Roman" panose="02020603050405020304" pitchFamily="18" charset="0"/>
              </a:rPr>
              <a:t>Giječanovi </a:t>
            </a:r>
            <a:r>
              <a:rPr lang="sl-SI" sz="2600" kern="100" dirty="0">
                <a:ea typeface="Calibri" panose="020F0502020204030204" pitchFamily="34" charset="0"/>
                <a:cs typeface="Times New Roman" panose="02020603050405020304" pitchFamily="18" charset="0"/>
              </a:rPr>
              <a:t>(Gijeca/Kittsee), </a:t>
            </a:r>
            <a:r>
              <a:rPr lang="sl-SI" sz="2600" i="1" kern="100" dirty="0">
                <a:ea typeface="Calibri" panose="020F0502020204030204" pitchFamily="34" charset="0"/>
                <a:cs typeface="Times New Roman" panose="02020603050405020304" pitchFamily="18" charset="0"/>
              </a:rPr>
              <a:t>Rosvarčevi </a:t>
            </a:r>
            <a:r>
              <a:rPr lang="sl-SI" sz="2600" kern="100" dirty="0">
                <a:ea typeface="Calibri" panose="020F0502020204030204" pitchFamily="34" charset="0"/>
                <a:cs typeface="Times New Roman" panose="02020603050405020304" pitchFamily="18" charset="0"/>
              </a:rPr>
              <a:t>(Rosvar/Rusovce), </a:t>
            </a:r>
            <a:r>
              <a:rPr lang="sl-SI" sz="2600" i="1" kern="100" dirty="0">
                <a:ea typeface="Calibri" panose="020F0502020204030204" pitchFamily="34" charset="0"/>
                <a:cs typeface="Times New Roman" panose="02020603050405020304" pitchFamily="18" charset="0"/>
              </a:rPr>
              <a:t>Židovi</a:t>
            </a:r>
            <a:endParaRPr lang="sl-SI" sz="2800" kern="1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sl-SI" sz="2800" kern="1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sl-SI" sz="2800" kern="100" dirty="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sl-SI" sz="2800" dirty="0"/>
          </a:p>
          <a:p>
            <a:pPr marL="342900" indent="-342900">
              <a:buFont typeface="Arial" panose="020B0604020202020204" pitchFamily="34" charset="0"/>
              <a:buChar char="•"/>
            </a:pPr>
            <a:endParaRPr lang="hu-HU" sz="2400" dirty="0"/>
          </a:p>
        </p:txBody>
      </p:sp>
    </p:spTree>
    <p:extLst>
      <p:ext uri="{BB962C8B-B14F-4D97-AF65-F5344CB8AC3E}">
        <p14:creationId xmlns:p14="http://schemas.microsoft.com/office/powerpoint/2010/main" val="380686053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a:extLst>
            <a:ext uri="{FF2B5EF4-FFF2-40B4-BE49-F238E27FC236}">
              <a16:creationId xmlns:a16="http://schemas.microsoft.com/office/drawing/2014/main" id="{9EB125CC-8EF9-24FD-791E-97651BF37680}"/>
            </a:ext>
          </a:extLst>
        </p:cNvPr>
        <p:cNvGrpSpPr/>
        <p:nvPr/>
      </p:nvGrpSpPr>
      <p:grpSpPr>
        <a:xfrm>
          <a:off x="0" y="0"/>
          <a:ext cx="0" cy="0"/>
          <a:chOff x="0" y="0"/>
          <a:chExt cx="0" cy="0"/>
        </a:xfrm>
      </p:grpSpPr>
      <p:sp>
        <p:nvSpPr>
          <p:cNvPr id="2" name="Szövegdoboz 1">
            <a:extLst>
              <a:ext uri="{FF2B5EF4-FFF2-40B4-BE49-F238E27FC236}">
                <a16:creationId xmlns:a16="http://schemas.microsoft.com/office/drawing/2014/main" id="{8E44B250-FF52-EAFC-4859-48472F394A19}"/>
              </a:ext>
            </a:extLst>
          </p:cNvPr>
          <p:cNvSpPr txBox="1"/>
          <p:nvPr/>
        </p:nvSpPr>
        <p:spPr>
          <a:xfrm>
            <a:off x="1340431" y="0"/>
            <a:ext cx="5452698" cy="646331"/>
          </a:xfrm>
          <a:prstGeom prst="rect">
            <a:avLst/>
          </a:prstGeom>
          <a:noFill/>
        </p:spPr>
        <p:txBody>
          <a:bodyPr wrap="square" rtlCol="0">
            <a:spAutoFit/>
          </a:bodyPr>
          <a:lstStyle/>
          <a:p>
            <a:pPr algn="ctr"/>
            <a:r>
              <a:rPr lang="sl-SI" sz="3600" dirty="0">
                <a:solidFill>
                  <a:schemeClr val="bg2">
                    <a:lumMod val="50000"/>
                  </a:schemeClr>
                </a:solidFill>
                <a:latin typeface="Georgia" pitchFamily="18" charset="0"/>
              </a:rPr>
              <a:t>Z</a:t>
            </a:r>
            <a:r>
              <a:rPr lang="hu-HU" sz="3600" dirty="0" err="1">
                <a:solidFill>
                  <a:schemeClr val="bg2">
                    <a:lumMod val="50000"/>
                  </a:schemeClr>
                </a:solidFill>
                <a:latin typeface="Georgia" pitchFamily="18" charset="0"/>
              </a:rPr>
              <a:t>aključak</a:t>
            </a:r>
            <a:endParaRPr lang="hu-HU" sz="3600" dirty="0">
              <a:solidFill>
                <a:schemeClr val="bg2">
                  <a:lumMod val="50000"/>
                </a:schemeClr>
              </a:solidFill>
              <a:latin typeface="Georgia" pitchFamily="18" charset="0"/>
            </a:endParaRPr>
          </a:p>
        </p:txBody>
      </p:sp>
      <p:sp>
        <p:nvSpPr>
          <p:cNvPr id="4" name="Szövegdoboz 3">
            <a:extLst>
              <a:ext uri="{FF2B5EF4-FFF2-40B4-BE49-F238E27FC236}">
                <a16:creationId xmlns:a16="http://schemas.microsoft.com/office/drawing/2014/main" id="{032050C3-6B9A-FEEC-CADC-0DBCC1403107}"/>
              </a:ext>
            </a:extLst>
          </p:cNvPr>
          <p:cNvSpPr txBox="1"/>
          <p:nvPr/>
        </p:nvSpPr>
        <p:spPr>
          <a:xfrm>
            <a:off x="1043608" y="1278440"/>
            <a:ext cx="6554153" cy="3908762"/>
          </a:xfrm>
          <a:prstGeom prst="rect">
            <a:avLst/>
          </a:prstGeom>
          <a:noFill/>
        </p:spPr>
        <p:txBody>
          <a:bodyPr wrap="square" rtlCol="0">
            <a:spAutoFit/>
          </a:bodyPr>
          <a:lstStyle/>
          <a:p>
            <a:pPr marL="342900" indent="-342900">
              <a:buFont typeface="Arial" panose="020B0604020202020204" pitchFamily="34" charset="0"/>
              <a:buChar char="•"/>
            </a:pPr>
            <a:r>
              <a:rPr lang="hu-HU" sz="2800" dirty="0"/>
              <a:t>U </a:t>
            </a:r>
            <a:r>
              <a:rPr lang="hu-HU" sz="2800" dirty="0" err="1"/>
              <a:t>toponimiji</a:t>
            </a:r>
            <a:r>
              <a:rPr lang="hu-HU" sz="2800" dirty="0"/>
              <a:t> i </a:t>
            </a:r>
            <a:r>
              <a:rPr lang="hu-HU" sz="2800" dirty="0" err="1"/>
              <a:t>antroponimiji</a:t>
            </a:r>
            <a:r>
              <a:rPr lang="hu-HU" sz="2800" dirty="0"/>
              <a:t> </a:t>
            </a:r>
            <a:r>
              <a:rPr lang="hu-HU" sz="2800" dirty="0" err="1"/>
              <a:t>Bizonje</a:t>
            </a:r>
            <a:r>
              <a:rPr lang="hu-HU" sz="2800" dirty="0"/>
              <a:t> </a:t>
            </a:r>
            <a:r>
              <a:rPr lang="hr-HR" sz="2800" dirty="0"/>
              <a:t>očit je utjecaj njemačkoga, a manje i mađarskog jezika.</a:t>
            </a:r>
            <a:endParaRPr lang="hu-HU" sz="2800" dirty="0"/>
          </a:p>
          <a:p>
            <a:pPr marL="342900" indent="-342900">
              <a:buFont typeface="Arial" panose="020B0604020202020204" pitchFamily="34" charset="0"/>
              <a:buChar char="•"/>
            </a:pPr>
            <a:r>
              <a:rPr lang="hu-HU" sz="2800" dirty="0" err="1"/>
              <a:t>Toponimi</a:t>
            </a:r>
            <a:r>
              <a:rPr lang="hu-HU" sz="2800" dirty="0"/>
              <a:t> i </a:t>
            </a:r>
            <a:r>
              <a:rPr lang="hu-HU" sz="2800" dirty="0" err="1"/>
              <a:t>obiteljski</a:t>
            </a:r>
            <a:r>
              <a:rPr lang="hu-HU" sz="2800" dirty="0"/>
              <a:t> </a:t>
            </a:r>
            <a:r>
              <a:rPr lang="hu-HU" sz="2800" dirty="0" err="1"/>
              <a:t>nadimci</a:t>
            </a:r>
            <a:r>
              <a:rPr lang="hu-HU" sz="2800" dirty="0"/>
              <a:t> </a:t>
            </a:r>
            <a:r>
              <a:rPr lang="hu-HU" sz="2800" dirty="0" err="1"/>
              <a:t>čine</a:t>
            </a:r>
            <a:r>
              <a:rPr lang="hu-HU" sz="2800" dirty="0"/>
              <a:t> </a:t>
            </a:r>
            <a:r>
              <a:rPr lang="hu-HU" sz="2800" dirty="0" err="1"/>
              <a:t>dragocjen</a:t>
            </a:r>
            <a:r>
              <a:rPr lang="hu-HU" sz="2800" dirty="0"/>
              <a:t> </a:t>
            </a:r>
            <a:r>
              <a:rPr lang="hu-HU" sz="2800" dirty="0" err="1"/>
              <a:t>dio</a:t>
            </a:r>
            <a:r>
              <a:rPr lang="hu-HU" sz="2800" dirty="0"/>
              <a:t> </a:t>
            </a:r>
            <a:r>
              <a:rPr lang="hu-HU" sz="2800" dirty="0" err="1"/>
              <a:t>bizonjske</a:t>
            </a:r>
            <a:r>
              <a:rPr lang="hu-HU" sz="2800" dirty="0"/>
              <a:t> </a:t>
            </a:r>
            <a:r>
              <a:rPr lang="hu-HU" sz="2800" dirty="0" err="1"/>
              <a:t>hrvatske</a:t>
            </a:r>
            <a:r>
              <a:rPr lang="hu-HU" sz="2800" dirty="0"/>
              <a:t> (</a:t>
            </a:r>
            <a:r>
              <a:rPr lang="hu-HU" sz="2800" dirty="0" err="1"/>
              <a:t>jezične</a:t>
            </a:r>
            <a:r>
              <a:rPr lang="hu-HU" sz="2800" dirty="0"/>
              <a:t>) </a:t>
            </a:r>
            <a:r>
              <a:rPr lang="hu-HU" sz="2800" dirty="0" err="1"/>
              <a:t>baštine</a:t>
            </a:r>
            <a:r>
              <a:rPr lang="hu-HU" sz="2800" dirty="0"/>
              <a:t>.</a:t>
            </a:r>
          </a:p>
          <a:p>
            <a:pPr marL="342900" indent="-342900">
              <a:buFont typeface="Arial" panose="020B0604020202020204" pitchFamily="34" charset="0"/>
              <a:buChar char="•"/>
            </a:pPr>
            <a:r>
              <a:rPr lang="hu-HU" sz="2800" dirty="0" err="1"/>
              <a:t>Toponimi</a:t>
            </a:r>
            <a:r>
              <a:rPr lang="hu-HU" sz="2800" dirty="0"/>
              <a:t> </a:t>
            </a:r>
            <a:r>
              <a:rPr lang="hu-HU" sz="2800" dirty="0" err="1"/>
              <a:t>su</a:t>
            </a:r>
            <a:r>
              <a:rPr lang="hu-HU" sz="2800" dirty="0"/>
              <a:t> </a:t>
            </a:r>
            <a:r>
              <a:rPr lang="hu-HU" sz="2800" dirty="0" err="1"/>
              <a:t>prvi</a:t>
            </a:r>
            <a:r>
              <a:rPr lang="hu-HU" sz="2800" dirty="0"/>
              <a:t> </a:t>
            </a:r>
            <a:r>
              <a:rPr lang="hu-HU" sz="2800" dirty="0" err="1"/>
              <a:t>put</a:t>
            </a:r>
            <a:r>
              <a:rPr lang="hu-HU" sz="2800" dirty="0"/>
              <a:t> </a:t>
            </a:r>
            <a:r>
              <a:rPr lang="hu-HU" sz="2800" dirty="0" err="1"/>
              <a:t>dokumentirani</a:t>
            </a:r>
            <a:r>
              <a:rPr lang="hu-HU" sz="2800" dirty="0"/>
              <a:t>.</a:t>
            </a:r>
          </a:p>
          <a:p>
            <a:pPr marL="342900" indent="-342900">
              <a:buFont typeface="Arial" panose="020B0604020202020204" pitchFamily="34" charset="0"/>
              <a:buChar char="•"/>
            </a:pPr>
            <a:r>
              <a:rPr lang="hu-HU" sz="2800" dirty="0" err="1"/>
              <a:t>Nastat</a:t>
            </a:r>
            <a:r>
              <a:rPr lang="hu-HU" sz="2800" dirty="0"/>
              <a:t> </a:t>
            </a:r>
            <a:r>
              <a:rPr lang="hu-HU" sz="2800" dirty="0" err="1"/>
              <a:t>će</a:t>
            </a:r>
            <a:r>
              <a:rPr lang="hu-HU" sz="2800" dirty="0"/>
              <a:t> </a:t>
            </a:r>
            <a:r>
              <a:rPr lang="hu-HU" sz="2800" dirty="0" err="1"/>
              <a:t>toponimski</a:t>
            </a:r>
            <a:r>
              <a:rPr lang="hu-HU" sz="2800" dirty="0"/>
              <a:t> </a:t>
            </a:r>
            <a:r>
              <a:rPr lang="hu-HU" sz="2800" dirty="0" err="1"/>
              <a:t>rječnik</a:t>
            </a:r>
            <a:r>
              <a:rPr lang="hu-HU" sz="2800" dirty="0"/>
              <a:t> </a:t>
            </a:r>
            <a:r>
              <a:rPr lang="hu-HU" sz="2800" dirty="0" err="1"/>
              <a:t>Bizonje</a:t>
            </a:r>
            <a:r>
              <a:rPr lang="hu-HU" sz="2800" dirty="0"/>
              <a:t>.</a:t>
            </a:r>
          </a:p>
          <a:p>
            <a:pPr marL="342900" indent="-342900">
              <a:buFont typeface="Arial" panose="020B0604020202020204" pitchFamily="34" charset="0"/>
              <a:buChar char="•"/>
            </a:pPr>
            <a:endParaRPr lang="hu-HU" sz="2400" dirty="0"/>
          </a:p>
        </p:txBody>
      </p:sp>
    </p:spTree>
    <p:extLst>
      <p:ext uri="{BB962C8B-B14F-4D97-AF65-F5344CB8AC3E}">
        <p14:creationId xmlns:p14="http://schemas.microsoft.com/office/powerpoint/2010/main" val="294034608"/>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Szövegdoboz 1"/>
          <p:cNvSpPr txBox="1"/>
          <p:nvPr/>
        </p:nvSpPr>
        <p:spPr>
          <a:xfrm>
            <a:off x="1187624" y="2702530"/>
            <a:ext cx="3780202" cy="1446550"/>
          </a:xfrm>
          <a:prstGeom prst="rect">
            <a:avLst/>
          </a:prstGeom>
          <a:noFill/>
        </p:spPr>
        <p:txBody>
          <a:bodyPr wrap="none" rtlCol="0">
            <a:spAutoFit/>
          </a:bodyPr>
          <a:lstStyle/>
          <a:p>
            <a:r>
              <a:rPr lang="hu-HU" sz="4400" dirty="0" err="1">
                <a:solidFill>
                  <a:schemeClr val="bg2">
                    <a:lumMod val="50000"/>
                  </a:schemeClr>
                </a:solidFill>
                <a:latin typeface="Georgia" pitchFamily="18" charset="0"/>
              </a:rPr>
              <a:t>Hvala</a:t>
            </a:r>
            <a:r>
              <a:rPr lang="hu-HU" sz="4400" dirty="0">
                <a:solidFill>
                  <a:schemeClr val="bg2">
                    <a:lumMod val="50000"/>
                  </a:schemeClr>
                </a:solidFill>
                <a:latin typeface="Georgia" pitchFamily="18" charset="0"/>
              </a:rPr>
              <a:t> </a:t>
            </a:r>
            <a:r>
              <a:rPr lang="hu-HU" sz="4400" dirty="0" err="1">
                <a:solidFill>
                  <a:schemeClr val="bg2">
                    <a:lumMod val="50000"/>
                  </a:schemeClr>
                </a:solidFill>
                <a:latin typeface="Georgia" pitchFamily="18" charset="0"/>
              </a:rPr>
              <a:t>lijepa</a:t>
            </a:r>
            <a:r>
              <a:rPr lang="hu-HU" sz="4400" dirty="0">
                <a:solidFill>
                  <a:schemeClr val="bg2">
                    <a:lumMod val="50000"/>
                  </a:schemeClr>
                </a:solidFill>
                <a:latin typeface="Georgia" pitchFamily="18" charset="0"/>
              </a:rPr>
              <a:t> </a:t>
            </a:r>
          </a:p>
          <a:p>
            <a:r>
              <a:rPr lang="hu-HU" sz="4400" dirty="0">
                <a:solidFill>
                  <a:schemeClr val="bg2">
                    <a:lumMod val="50000"/>
                  </a:schemeClr>
                </a:solidFill>
                <a:latin typeface="Georgia" pitchFamily="18" charset="0"/>
              </a:rPr>
              <a:t>na </a:t>
            </a:r>
            <a:r>
              <a:rPr lang="hu-HU" sz="4400" dirty="0" err="1">
                <a:solidFill>
                  <a:schemeClr val="bg2">
                    <a:lumMod val="50000"/>
                  </a:schemeClr>
                </a:solidFill>
                <a:latin typeface="Georgia" pitchFamily="18" charset="0"/>
              </a:rPr>
              <a:t>pozornosti</a:t>
            </a:r>
            <a:r>
              <a:rPr lang="hu-HU" sz="4400" dirty="0">
                <a:solidFill>
                  <a:schemeClr val="bg2">
                    <a:lumMod val="50000"/>
                  </a:schemeClr>
                </a:solidFill>
                <a:latin typeface="Georgia" pitchFamily="18" charset="0"/>
              </a:rPr>
              <a:t>!</a:t>
            </a:r>
            <a:endParaRPr lang="hu-HU" sz="2800" dirty="0">
              <a:solidFill>
                <a:schemeClr val="bg2">
                  <a:lumMod val="50000"/>
                </a:schemeClr>
              </a:solidFill>
              <a:latin typeface="Georgia" pitchFamily="18" charset="0"/>
            </a:endParaRPr>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fade/>
  </p:transition>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790</TotalTime>
  <Words>710</Words>
  <Application>Microsoft Office PowerPoint</Application>
  <PresentationFormat>Diavetítés a képernyőre (4:3 oldalarány)</PresentationFormat>
  <Paragraphs>87</Paragraphs>
  <Slides>16</Slides>
  <Notes>0</Notes>
  <HiddenSlides>0</HiddenSlides>
  <MMClips>0</MMClips>
  <ScaleCrop>false</ScaleCrop>
  <HeadingPairs>
    <vt:vector size="6" baseType="variant">
      <vt:variant>
        <vt:lpstr>Használt betűtípusok</vt:lpstr>
      </vt:variant>
      <vt:variant>
        <vt:i4>3</vt:i4>
      </vt:variant>
      <vt:variant>
        <vt:lpstr>Téma</vt:lpstr>
      </vt:variant>
      <vt:variant>
        <vt:i4>1</vt:i4>
      </vt:variant>
      <vt:variant>
        <vt:lpstr>Diacímek</vt:lpstr>
      </vt:variant>
      <vt:variant>
        <vt:i4>16</vt:i4>
      </vt:variant>
    </vt:vector>
  </HeadingPairs>
  <TitlesOfParts>
    <vt:vector size="20" baseType="lpstr">
      <vt:lpstr>Arial</vt:lpstr>
      <vt:lpstr>Calibri</vt:lpstr>
      <vt:lpstr>Georgia</vt:lpstr>
      <vt:lpstr>Office-téma</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dia</dc:title>
  <dc:creator>User</dc:creator>
  <cp:lastModifiedBy>Előd</cp:lastModifiedBy>
  <cp:revision>55</cp:revision>
  <dcterms:created xsi:type="dcterms:W3CDTF">2022-04-21T17:56:47Z</dcterms:created>
  <dcterms:modified xsi:type="dcterms:W3CDTF">2026-09-18T06:12:10Z</dcterms:modified>
</cp:coreProperties>
</file>